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0" r:id="rId18"/>
    <p:sldId id="269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3" autoAdjust="0"/>
    <p:restoredTop sz="94660"/>
  </p:normalViewPr>
  <p:slideViewPr>
    <p:cSldViewPr>
      <p:cViewPr varScale="1">
        <p:scale>
          <a:sx n="65" d="100"/>
          <a:sy n="65" d="100"/>
        </p:scale>
        <p:origin x="-1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Младший  школьный возраст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Имеют понятие о времени</c:v>
                </c:pt>
                <c:pt idx="1">
                  <c:v>Не знают, не ответили</c:v>
                </c:pt>
                <c:pt idx="2">
                  <c:v>Не уверены в ответе</c:v>
                </c:pt>
                <c:pt idx="3">
                  <c:v>Часы (прибор)</c:v>
                </c:pt>
                <c:pt idx="4">
                  <c:v>Проходящие часы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0.30000000000000032</c:v>
                </c:pt>
                <c:pt idx="1">
                  <c:v>5.0000000000000051E-2</c:v>
                </c:pt>
                <c:pt idx="2">
                  <c:v>5.0000000000000051E-2</c:v>
                </c:pt>
                <c:pt idx="3">
                  <c:v>0.4</c:v>
                </c:pt>
                <c:pt idx="4">
                  <c:v>0.2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071522309711381"/>
          <c:y val="0.17245212208849389"/>
          <c:w val="0.36650699912510992"/>
          <c:h val="0.82754787791150664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Взрослые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Имеют понятие о времени</c:v>
                </c:pt>
                <c:pt idx="1">
                  <c:v>Не имеют понятия о времени</c:v>
                </c:pt>
                <c:pt idx="2">
                  <c:v>Сомневаются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0.66000000000000092</c:v>
                </c:pt>
                <c:pt idx="1">
                  <c:v>0.17</c:v>
                </c:pt>
                <c:pt idx="2">
                  <c:v>0.17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080459770114961"/>
          <c:y val="0.2246422669388547"/>
          <c:w val="0.35919540229885089"/>
          <c:h val="0.65986657917760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Средний</a:t>
            </a:r>
            <a:r>
              <a:rPr lang="ru-RU" baseline="0" dirty="0" smtClean="0"/>
              <a:t> подростковый возраст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подростковый возраст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Имеют понятие о времени</c:v>
                </c:pt>
                <c:pt idx="1">
                  <c:v>Не имеют понятия о времени, не ответили</c:v>
                </c:pt>
                <c:pt idx="2">
                  <c:v> Не уверены в ответе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</c:v>
                </c:pt>
                <c:pt idx="1">
                  <c:v>0.05</c:v>
                </c:pt>
                <c:pt idx="2">
                  <c:v>0.15000000000000019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080459770114961"/>
          <c:y val="0.12647740369993571"/>
          <c:w val="0.33908045977011547"/>
          <c:h val="0.87352259630006468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Взрослые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Бережно, ценят</c:v>
                </c:pt>
                <c:pt idx="1">
                  <c:v>Никак, равнодушно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7103825136612063"/>
          <c:y val="0.23150481189851269"/>
          <c:w val="0.42622950819672134"/>
          <c:h val="0.765046100006729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Средний</a:t>
            </a:r>
            <a:r>
              <a:rPr lang="ru-RU" baseline="0" dirty="0" smtClean="0"/>
              <a:t> подростковый возраст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Бережно, ценят время</c:v>
                </c:pt>
                <c:pt idx="1">
                  <c:v>Никак, равно-душно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5230018336749063"/>
          <c:y val="0.36398344437714575"/>
          <c:w val="0.33171808147269338"/>
          <c:h val="0.4231657581263877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Средний подростковый возраст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Знают богов времени</c:v>
                </c:pt>
                <c:pt idx="1">
                  <c:v>Не знают богов времени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0.15000000000000016</c:v>
                </c:pt>
                <c:pt idx="1">
                  <c:v>0.85000000000000064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6407603940811835"/>
          <c:y val="0.21299053527399991"/>
          <c:w val="0.36104473353874278"/>
          <c:h val="0.69707468384633742"/>
        </c:manualLayout>
      </c:layout>
    </c:legend>
    <c:plotVisOnly val="1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Младший</a:t>
            </a:r>
            <a:r>
              <a:rPr lang="ru-RU" baseline="0" dirty="0" smtClean="0"/>
              <a:t> школьный возраст</a:t>
            </a: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6.9724409448818997E-2"/>
          <c:y val="0.11355572740907389"/>
          <c:w val="0.62399204131741592"/>
          <c:h val="0.8864442725909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й школьный возраст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Знают, что время обожествля-ли и придумыва-ли богов</c:v>
                </c:pt>
                <c:pt idx="1">
                  <c:v>Не знают, что время обожеств-ляли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604123274913215"/>
          <c:y val="0.15930329021372341"/>
          <c:w val="0.33958767250867894"/>
          <c:h val="0.84053032433445818"/>
        </c:manualLayout>
      </c:layout>
    </c:legend>
    <c:plotVisOnly val="1"/>
  </c:chart>
  <c:spPr>
    <a:solidFill>
      <a:schemeClr val="accent5">
        <a:lumMod val="60000"/>
        <a:lumOff val="40000"/>
      </a:schemeClr>
    </a:solidFill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Взрослые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Знают богов времени</c:v>
                </c:pt>
                <c:pt idx="1">
                  <c:v>Не знают богов времени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150385498687745"/>
          <c:y val="0.26355924259467561"/>
          <c:w val="0.26214197834645681"/>
          <c:h val="0.58940944881889767"/>
        </c:manualLayout>
      </c:layout>
    </c:legend>
    <c:plotVisOnly val="1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stihoslov.ru/sites/stihoslov.ru/files/10288/579533.jpg?1324825525" TargetMode="External"/><Relationship Id="rId13" Type="http://schemas.openxmlformats.org/officeDocument/2006/relationships/hyperlink" Target="http://laexuberanciadehades.files.wordpress.com/2012/11/heh1.jpg?w=645&amp;h=663" TargetMode="External"/><Relationship Id="rId3" Type="http://schemas.openxmlformats.org/officeDocument/2006/relationships/hyperlink" Target="http://im5-tub-ru.yandex.net/i?id=221706451-17-72&amp;n=21" TargetMode="External"/><Relationship Id="rId7" Type="http://schemas.openxmlformats.org/officeDocument/2006/relationships/hyperlink" Target="http://im2-tub-ru.yandex.net/i?id=111394244-15-72&amp;n=21" TargetMode="External"/><Relationship Id="rId12" Type="http://schemas.openxmlformats.org/officeDocument/2006/relationships/hyperlink" Target="http://ahmadsamantho.files.wordpress.com/2010/07/relief-gambar-mesir-dewa-thoth_lg-hermes.jpg" TargetMode="External"/><Relationship Id="rId2" Type="http://schemas.openxmlformats.org/officeDocument/2006/relationships/hyperlink" Target="http://aeterna.qip.ru/test/view/57400/?page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lanetguide.ru/eimage/2012/04/29/29134f9d69f34a305.jpg" TargetMode="External"/><Relationship Id="rId11" Type="http://schemas.openxmlformats.org/officeDocument/2006/relationships/hyperlink" Target="http://farm4.static.flickr.com/3177/2961132333_c72cc24d66.jpg" TargetMode="External"/><Relationship Id="rId5" Type="http://schemas.openxmlformats.org/officeDocument/2006/relationships/hyperlink" Target="http://k.foto.radikal.ru/0701/33f398d39dbb.jpg" TargetMode="External"/><Relationship Id="rId15" Type="http://schemas.openxmlformats.org/officeDocument/2006/relationships/hyperlink" Target="http://rnns.ru/uploads/posts/2010-01/1263210333_daariyskiykrugoletchisloboga_1.jpg" TargetMode="External"/><Relationship Id="rId10" Type="http://schemas.openxmlformats.org/officeDocument/2006/relationships/hyperlink" Target="http://media-3.web.britannica.com/eb-media/32/82732-004-AD7886F8.jpg" TargetMode="External"/><Relationship Id="rId4" Type="http://schemas.openxmlformats.org/officeDocument/2006/relationships/hyperlink" Target="http://www.proza.ru/pics/2012/11/20/1144.jpg" TargetMode="External"/><Relationship Id="rId9" Type="http://schemas.openxmlformats.org/officeDocument/2006/relationships/hyperlink" Target="http://forum.rozamira.org/uploads/monthly_04_2012/post-1279-1334414679_thumb.jpg" TargetMode="External"/><Relationship Id="rId14" Type="http://schemas.openxmlformats.org/officeDocument/2006/relationships/hyperlink" Target="http://img0.liveinternet.ru/images/attach/c/1/50/768/50768140_CHislobog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7772400" cy="1470025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Время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Прошлое и Настоящее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2600" y="2971800"/>
            <a:ext cx="6019800" cy="14478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Мельниковой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Елизаветы,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ученицы 6 «В» класса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ГБОУ СОШ № 285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Красносельского района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Санкт-Петербурга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Знают ли современные люди о богах времени прошлого</a:t>
            </a:r>
            <a:endParaRPr lang="ru-RU" b="1" i="1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-304800" y="1447800"/>
          <a:ext cx="5334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572000" y="1905000"/>
          <a:ext cx="4572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 flipH="1">
          <a:off x="-2133600" y="7010400"/>
          <a:ext cx="1676400" cy="68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-152400" y="3886200"/>
          <a:ext cx="48768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</a:pPr>
            <a:r>
              <a:rPr lang="ru-RU" sz="2500" b="1" dirty="0" smtClean="0">
                <a:solidFill>
                  <a:prstClr val="black"/>
                </a:solidFill>
                <a:latin typeface="Arial Narrow" pitchFamily="34" charset="0"/>
              </a:rPr>
              <a:t>    </a:t>
            </a:r>
            <a:endParaRPr lang="ru-RU" sz="2500" b="1" dirty="0" smtClean="0">
              <a:solidFill>
                <a:prstClr val="black"/>
              </a:solidFill>
              <a:latin typeface="Arial Narrow" pitchFamily="34" charset="0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ru-RU" sz="2500" b="1" dirty="0" smtClean="0">
                <a:solidFill>
                  <a:prstClr val="black"/>
                </a:solidFill>
                <a:latin typeface="Arial Narrow" pitchFamily="34" charset="0"/>
              </a:rPr>
              <a:t> </a:t>
            </a:r>
            <a:endParaRPr lang="ru-RU" sz="2500" b="1" dirty="0" smtClean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Боги времени в Древней Греции и Риме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371600"/>
            <a:ext cx="7620000" cy="24384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 Narrow" pitchFamily="34" charset="0"/>
              </a:rPr>
              <a:t>Греция </a:t>
            </a:r>
            <a:r>
              <a:rPr lang="ru-RU" b="1" dirty="0" smtClean="0">
                <a:latin typeface="Arial Narrow" pitchFamily="34" charset="0"/>
              </a:rPr>
              <a:t>- Титан </a:t>
            </a:r>
            <a:r>
              <a:rPr lang="ru-RU" b="1" dirty="0" err="1" smtClean="0">
                <a:latin typeface="Arial Narrow" pitchFamily="34" charset="0"/>
              </a:rPr>
              <a:t>Хронос</a:t>
            </a:r>
            <a:r>
              <a:rPr lang="ru-RU" b="1" dirty="0" smtClean="0">
                <a:latin typeface="Arial Narrow" pitchFamily="34" charset="0"/>
              </a:rPr>
              <a:t> (</a:t>
            </a:r>
            <a:r>
              <a:rPr lang="ru-RU" b="1" dirty="0" err="1" smtClean="0">
                <a:latin typeface="Arial Narrow" pitchFamily="34" charset="0"/>
              </a:rPr>
              <a:t>Кронос</a:t>
            </a:r>
            <a:r>
              <a:rPr lang="ru-RU" b="1" dirty="0" smtClean="0">
                <a:latin typeface="Arial Narrow" pitchFamily="34" charset="0"/>
              </a:rPr>
              <a:t>)</a:t>
            </a:r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 </a:t>
            </a:r>
          </a:p>
          <a:p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Рим </a:t>
            </a:r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– </a:t>
            </a:r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Сатурн</a:t>
            </a:r>
          </a:p>
          <a:p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Янус </a:t>
            </a:r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</a:rPr>
              <a:t>- бог начала и конца. Представляли с двумя лицами: молодым, обращенным в будущее, и старым, смотрящим назад, в глубь времен. </a:t>
            </a:r>
            <a:endParaRPr lang="ru-RU" b="1" dirty="0" smtClean="0">
              <a:latin typeface="Arial Narrow" pitchFamily="34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1266" name="Picture 2" descr="http://planetguide.ru/eimage/2012/04/29/29134f9d69f34a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962400"/>
            <a:ext cx="3086099" cy="2057400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2/2c/Polidoro_da_Caravaggio_-_Saturnus-thumb.jpg/357px-Polidoro_da_Caravaggio_-_Saturnus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733800"/>
            <a:ext cx="1676400" cy="2815417"/>
          </a:xfrm>
          <a:prstGeom prst="rect">
            <a:avLst/>
          </a:prstGeom>
          <a:noFill/>
        </p:spPr>
      </p:pic>
      <p:pic>
        <p:nvPicPr>
          <p:cNvPr id="11270" name="Picture 6" descr="http://stihoslov.ru/sites/stihoslov.ru/files/10288/579533.jpg?13248255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581400"/>
            <a:ext cx="2343150" cy="3124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Narrow" pitchFamily="34" charset="0"/>
              </a:rPr>
              <a:t>Иранский бог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6600" y="1447800"/>
            <a:ext cx="54864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     </a:t>
            </a:r>
            <a:r>
              <a:rPr lang="ru-RU" b="1" dirty="0" err="1" smtClean="0">
                <a:latin typeface="Arial Narrow" pitchFamily="34" charset="0"/>
              </a:rPr>
              <a:t>Зерван</a:t>
            </a:r>
            <a:r>
              <a:rPr lang="ru-RU" b="1" dirty="0" smtClean="0">
                <a:latin typeface="Arial Narrow" pitchFamily="34" charset="0"/>
              </a:rPr>
              <a:t> (</a:t>
            </a:r>
            <a:r>
              <a:rPr lang="ru-RU" b="1" dirty="0" err="1" smtClean="0">
                <a:latin typeface="Arial Narrow" pitchFamily="34" charset="0"/>
              </a:rPr>
              <a:t>Зурван</a:t>
            </a:r>
            <a:r>
              <a:rPr lang="ru-RU" b="1" dirty="0" smtClean="0">
                <a:latin typeface="Arial Narrow" pitchFamily="34" charset="0"/>
              </a:rPr>
              <a:t>) - это непостижимое высшее начало, Абсолют Абсолютов, лежащий в основе всего сущего, верховный бог, воплощение времени и судьбы. Считалось, что человек не способен осознать, что такое </a:t>
            </a:r>
            <a:r>
              <a:rPr lang="ru-RU" b="1" dirty="0" err="1" smtClean="0">
                <a:latin typeface="Arial Narrow" pitchFamily="34" charset="0"/>
              </a:rPr>
              <a:t>Зерван</a:t>
            </a:r>
            <a:r>
              <a:rPr lang="ru-RU" b="1" dirty="0" smtClean="0">
                <a:latin typeface="Arial Narrow" pitchFamily="34" charset="0"/>
              </a:rPr>
              <a:t>.</a:t>
            </a:r>
            <a:endParaRPr lang="ru-RU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42" name="Picture 2" descr="http://forum.rozamira.org/uploads/monthly_04_2012/post-1279-1334414679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2057400" cy="493776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67400" cy="1143000"/>
          </a:xfrm>
        </p:spPr>
        <p:txBody>
          <a:bodyPr/>
          <a:lstStyle/>
          <a:p>
            <a:r>
              <a:rPr lang="ru-RU" b="1" dirty="0" smtClean="0">
                <a:latin typeface="Arial Narrow" pitchFamily="34" charset="0"/>
              </a:rPr>
              <a:t>Индийские боги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9218" name="Picture 2" descr="http://media-3.web.britannica.com/eb-media/32/82732-004-AD7886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381000"/>
            <a:ext cx="2058417" cy="3150638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57200" y="1600200"/>
            <a:ext cx="5867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762000" y="1295400"/>
            <a:ext cx="5257800" cy="4724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В </a:t>
            </a:r>
            <a:r>
              <a:rPr lang="ru-RU" dirty="0" smtClean="0">
                <a:latin typeface="Arial Narrow" pitchFamily="34" charset="0"/>
              </a:rPr>
              <a:t>роли божества, </a:t>
            </a:r>
            <a:r>
              <a:rPr lang="ru-RU" dirty="0" smtClean="0">
                <a:latin typeface="Arial Narrow" pitchFamily="34" charset="0"/>
              </a:rPr>
              <a:t>породившего   мир </a:t>
            </a:r>
            <a:r>
              <a:rPr lang="ru-RU" dirty="0" smtClean="0">
                <a:latin typeface="Arial Narrow" pitchFamily="34" charset="0"/>
              </a:rPr>
              <a:t>из своего семени, является  </a:t>
            </a:r>
            <a:r>
              <a:rPr lang="ru-RU" b="1" dirty="0" err="1" smtClean="0">
                <a:latin typeface="Arial Narrow" pitchFamily="34" charset="0"/>
              </a:rPr>
              <a:t>Праджапати</a:t>
            </a:r>
            <a:r>
              <a:rPr lang="ru-RU" b="1" dirty="0" smtClean="0">
                <a:latin typeface="Arial Narrow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Цикличность </a:t>
            </a:r>
            <a:r>
              <a:rPr lang="ru-RU" dirty="0" smtClean="0">
                <a:latin typeface="Arial Narrow" pitchFamily="34" charset="0"/>
              </a:rPr>
              <a:t>времени в индуизме - божество </a:t>
            </a:r>
            <a:r>
              <a:rPr lang="ru-RU" b="1" dirty="0" smtClean="0">
                <a:latin typeface="Arial Narrow" pitchFamily="34" charset="0"/>
              </a:rPr>
              <a:t>Кала</a:t>
            </a:r>
            <a:r>
              <a:rPr lang="ru-RU" dirty="0" smtClean="0">
                <a:latin typeface="Arial Narrow" pitchFamily="34" charset="0"/>
              </a:rPr>
              <a:t>. Оно признается особой энергией или </a:t>
            </a:r>
            <a:r>
              <a:rPr lang="ru-RU" b="1" dirty="0" smtClean="0">
                <a:latin typeface="Arial Narrow" pitchFamily="34" charset="0"/>
              </a:rPr>
              <a:t>формой Шивы</a:t>
            </a:r>
            <a:r>
              <a:rPr lang="ru-RU" dirty="0" smtClean="0">
                <a:latin typeface="Arial Narrow" pitchFamily="34" charset="0"/>
              </a:rPr>
              <a:t>, которым или в котором создается </a:t>
            </a:r>
            <a:r>
              <a:rPr lang="ru-RU" dirty="0" smtClean="0">
                <a:latin typeface="Arial Narrow" pitchFamily="34" charset="0"/>
              </a:rPr>
              <a:t>Вселенная </a:t>
            </a:r>
            <a:r>
              <a:rPr lang="ru-RU" dirty="0" smtClean="0">
                <a:latin typeface="Arial Narrow" pitchFamily="34" charset="0"/>
              </a:rPr>
              <a:t>и которое, обратившись в грозное пламя, уничтожает ее в ходе светопреставления.</a:t>
            </a:r>
            <a:endParaRPr lang="ru-RU" dirty="0" smtClean="0">
              <a:latin typeface="Arial Narrow" pitchFamily="34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28600" y="1295400"/>
            <a:ext cx="7086600" cy="3230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914400" y="1524000"/>
            <a:ext cx="5715000" cy="76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0" name="Picture 4" descr="http://farm4.static.flickr.com/3177/2961132333_c72cc24d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657600"/>
            <a:ext cx="2914650" cy="29146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Narrow" pitchFamily="34" charset="0"/>
              </a:rPr>
              <a:t>Древнеегипетские боги времени</a:t>
            </a:r>
            <a:br>
              <a:rPr lang="ru-RU" b="1" dirty="0" smtClean="0">
                <a:latin typeface="Arial Narrow" pitchFamily="34" charset="0"/>
              </a:rPr>
            </a:b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5181600" cy="55625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latin typeface="Arial Narrow" pitchFamily="34" charset="0"/>
              </a:rPr>
              <a:t>Для египтян знания о времени было жизненно важно для выращивания зерновых культур. Их земледелие зависело от разливов Нила. Это сыграло огромную роль в развитии их календаря.</a:t>
            </a:r>
          </a:p>
          <a:p>
            <a:pPr algn="just"/>
            <a:r>
              <a:rPr lang="ru-RU" b="1" dirty="0" smtClean="0">
                <a:latin typeface="Arial Narrow" pitchFamily="34" charset="0"/>
              </a:rPr>
              <a:t> Почитались ими и боги, олицетворяющие время, которыми считались бог мудрости</a:t>
            </a:r>
            <a:r>
              <a:rPr lang="ru-RU" b="1" i="1" dirty="0" smtClean="0">
                <a:latin typeface="Arial Narrow" pitchFamily="34" charset="0"/>
              </a:rPr>
              <a:t> Тот  </a:t>
            </a:r>
            <a:r>
              <a:rPr lang="ru-RU" b="1" dirty="0" smtClean="0">
                <a:latin typeface="Arial Narrow" pitchFamily="34" charset="0"/>
              </a:rPr>
              <a:t>и бог бесконечности </a:t>
            </a:r>
            <a:r>
              <a:rPr lang="ru-RU" b="1" i="1" dirty="0" err="1" smtClean="0">
                <a:latin typeface="Arial Narrow" pitchFamily="34" charset="0"/>
              </a:rPr>
              <a:t>Хех</a:t>
            </a:r>
            <a:r>
              <a:rPr lang="ru-RU" b="1" i="1" dirty="0" smtClean="0">
                <a:latin typeface="Arial Narrow" pitchFamily="34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http://ahmadsamantho.files.wordpress.com/2010/07/relief-gambar-mesir-dewa-thoth_lg-herm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838200"/>
            <a:ext cx="1878124" cy="3048000"/>
          </a:xfrm>
          <a:prstGeom prst="rect">
            <a:avLst/>
          </a:prstGeom>
          <a:noFill/>
        </p:spPr>
      </p:pic>
      <p:pic>
        <p:nvPicPr>
          <p:cNvPr id="8196" name="Picture 4" descr="http://laexuberanciadehades.files.wordpress.com/2012/11/heh1.jpg?w=645&amp;h=6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962400"/>
            <a:ext cx="2638425" cy="271155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Славянский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Числобог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29200"/>
          </a:xfrm>
        </p:spPr>
        <p:txBody>
          <a:bodyPr>
            <a:normAutofit fontScale="55000" lnSpcReduction="20000"/>
          </a:bodyPr>
          <a:lstStyle/>
          <a:p>
            <a:r>
              <a:rPr lang="ru-RU" sz="6000" b="1" dirty="0" smtClean="0">
                <a:latin typeface="Arial Narrow" pitchFamily="34" charset="0"/>
              </a:rPr>
              <a:t>В славянской мифологии </a:t>
            </a:r>
            <a:r>
              <a:rPr lang="ru-RU" sz="6000" b="1" dirty="0" err="1" smtClean="0">
                <a:latin typeface="Arial Narrow" pitchFamily="34" charset="0"/>
              </a:rPr>
              <a:t>Числобог</a:t>
            </a:r>
            <a:r>
              <a:rPr lang="ru-RU" sz="6000" b="1" dirty="0" smtClean="0">
                <a:latin typeface="Arial Narrow" pitchFamily="34" charset="0"/>
              </a:rPr>
              <a:t> был покровителем луны, букв, чисел, календаря и всем что с этим связано. </a:t>
            </a:r>
            <a:endParaRPr lang="ru-RU" sz="6000" b="1" dirty="0" smtClean="0">
              <a:latin typeface="Arial Narrow" pitchFamily="34" charset="0"/>
            </a:endParaRPr>
          </a:p>
          <a:p>
            <a:r>
              <a:rPr lang="ru-RU" sz="6000" b="1" dirty="0" smtClean="0">
                <a:latin typeface="Arial Narrow" pitchFamily="34" charset="0"/>
              </a:rPr>
              <a:t>Считалось</a:t>
            </a:r>
            <a:r>
              <a:rPr lang="ru-RU" sz="6000" b="1" dirty="0" smtClean="0">
                <a:latin typeface="Arial Narrow" pitchFamily="34" charset="0"/>
              </a:rPr>
              <a:t>, что Он -управляющий течением Реки Времени, а также Бог-Хранитель </a:t>
            </a:r>
            <a:r>
              <a:rPr lang="ru-RU" sz="6000" b="1" dirty="0" err="1" smtClean="0">
                <a:latin typeface="Arial Narrow" pitchFamily="34" charset="0"/>
              </a:rPr>
              <a:t>Даарийского</a:t>
            </a:r>
            <a:r>
              <a:rPr lang="ru-RU" sz="6000" b="1" dirty="0" smtClean="0">
                <a:latin typeface="Arial Narrow" pitchFamily="34" charset="0"/>
              </a:rPr>
              <a:t> </a:t>
            </a:r>
            <a:r>
              <a:rPr lang="ru-RU" sz="6000" b="1" dirty="0" err="1" smtClean="0">
                <a:latin typeface="Arial Narrow" pitchFamily="34" charset="0"/>
              </a:rPr>
              <a:t>Круголета</a:t>
            </a:r>
            <a:r>
              <a:rPr lang="ru-RU" sz="6000" b="1" dirty="0" smtClean="0">
                <a:latin typeface="Arial Narrow" pitchFamily="34" charset="0"/>
              </a:rPr>
              <a:t> и различных жреческих систем Славяно-Арийского летоисчисления. </a:t>
            </a:r>
            <a:endParaRPr lang="ru-RU" sz="6000" b="1" dirty="0" smtClean="0">
              <a:latin typeface="Arial Narrow" pitchFamily="34" charset="0"/>
            </a:endParaRPr>
          </a:p>
          <a:p>
            <a:r>
              <a:rPr lang="ru-RU" sz="6000" b="1" dirty="0" err="1" smtClean="0">
                <a:latin typeface="Arial Narrow" pitchFamily="34" charset="0"/>
              </a:rPr>
              <a:t>Числобог</a:t>
            </a:r>
            <a:r>
              <a:rPr lang="ru-RU" sz="6000" b="1" dirty="0" smtClean="0">
                <a:latin typeface="Arial Narrow" pitchFamily="34" charset="0"/>
              </a:rPr>
              <a:t> </a:t>
            </a:r>
            <a:r>
              <a:rPr lang="ru-RU" sz="6000" b="1" dirty="0" smtClean="0">
                <a:latin typeface="Arial Narrow" pitchFamily="34" charset="0"/>
              </a:rPr>
              <a:t>вычислял продолжительность эпох и длительность Дней </a:t>
            </a:r>
            <a:r>
              <a:rPr lang="ru-RU" sz="6000" b="1" dirty="0" err="1" smtClean="0">
                <a:latin typeface="Arial Narrow" pitchFamily="34" charset="0"/>
              </a:rPr>
              <a:t>Сварога</a:t>
            </a:r>
            <a:r>
              <a:rPr lang="ru-RU" sz="6000" b="1" dirty="0" smtClean="0">
                <a:latin typeface="Arial Narrow" pitchFamily="34" charset="0"/>
              </a:rPr>
              <a:t>. 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1"/>
            <a:ext cx="1295400" cy="76199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6146" name="Picture 2" descr="http://img0.liveinternet.ru/images/attach/c/1/50/768/50768140_CHislobo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031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04800"/>
            <a:ext cx="38862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Символы </a:t>
            </a:r>
            <a:r>
              <a:rPr lang="ru-RU" sz="2000" b="1" dirty="0" err="1" smtClean="0">
                <a:latin typeface="Arial Narrow" pitchFamily="34" charset="0"/>
              </a:rPr>
              <a:t>Числобога</a:t>
            </a:r>
            <a:r>
              <a:rPr lang="ru-RU" sz="2000" b="1" dirty="0" smtClean="0">
                <a:latin typeface="Arial Narrow" pitchFamily="34" charset="0"/>
              </a:rPr>
              <a:t> – весы, счёты, измерительные приборы, числа и арифметические знаки. 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5029200"/>
            <a:ext cx="4572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Сакральная птица –  вещунья кукушка, которая в определенные дни и часы вещает людям об отпущенных сроках и их грехах. 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14800" y="381000"/>
            <a:ext cx="4572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 Narrow" pitchFamily="34" charset="0"/>
              </a:rPr>
              <a:t>Планета, связанная с </a:t>
            </a:r>
            <a:r>
              <a:rPr lang="ru-RU" sz="2000" b="1" dirty="0" err="1" smtClean="0">
                <a:latin typeface="Arial Narrow" pitchFamily="34" charset="0"/>
              </a:rPr>
              <a:t>Числобогом</a:t>
            </a:r>
            <a:r>
              <a:rPr lang="ru-RU" sz="2000" b="1" dirty="0" smtClean="0">
                <a:latin typeface="Arial Narrow" pitchFamily="34" charset="0"/>
              </a:rPr>
              <a:t> – Сатурн, вблизи которого находится «временная дыра», место перехода в иные миры и реальности.</a:t>
            </a:r>
            <a:endParaRPr lang="ru-RU" sz="2000" b="1" dirty="0" smtClean="0"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05400" y="4343400"/>
            <a:ext cx="3810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 Narrow" pitchFamily="34" charset="0"/>
              </a:rPr>
              <a:t>В народных преданиях и ведических писаниях он стоит особняком от всех остальных богов </a:t>
            </a:r>
            <a:r>
              <a:rPr lang="ru-RU" sz="2000" b="1" smtClean="0">
                <a:latin typeface="Arial Narrow" pitchFamily="34" charset="0"/>
              </a:rPr>
              <a:t>и </a:t>
            </a:r>
            <a:r>
              <a:rPr lang="ru-RU" sz="2000" b="1" smtClean="0">
                <a:latin typeface="Arial Narrow" pitchFamily="34" charset="0"/>
              </a:rPr>
              <a:t>никому </a:t>
            </a:r>
            <a:r>
              <a:rPr lang="ru-RU" sz="2000" b="1" dirty="0" smtClean="0">
                <a:latin typeface="Arial Narrow" pitchFamily="34" charset="0"/>
              </a:rPr>
              <a:t>из них не подчиняется, что указывает на его особый статус и величие. </a:t>
            </a:r>
            <a:endParaRPr lang="ru-RU" sz="2000" b="1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prstTxWarp prst="textTriangle">
              <a:avLst/>
            </a:prstTxWarp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Даарийский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Круголет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Числобога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400" y="4724400"/>
            <a:ext cx="2514600" cy="17525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Arial Narrow" pitchFamily="34" charset="0"/>
              </a:rPr>
              <a:t>Наши </a:t>
            </a:r>
            <a:r>
              <a:rPr lang="ru-RU" sz="1800" b="1" dirty="0" smtClean="0">
                <a:latin typeface="Arial Narrow" pitchFamily="34" charset="0"/>
              </a:rPr>
              <a:t>Предки </a:t>
            </a:r>
            <a:r>
              <a:rPr lang="ru-RU" sz="1800" b="1" dirty="0" smtClean="0">
                <a:latin typeface="Arial Narrow" pitchFamily="34" charset="0"/>
              </a:rPr>
              <a:t>вели</a:t>
            </a:r>
          </a:p>
          <a:p>
            <a:pPr>
              <a:buNone/>
            </a:pPr>
            <a:r>
              <a:rPr lang="ru-RU" sz="1800" b="1" dirty="0" smtClean="0">
                <a:latin typeface="Arial Narrow" pitchFamily="34" charset="0"/>
              </a:rPr>
              <a:t>летоисчисление не</a:t>
            </a:r>
          </a:p>
          <a:p>
            <a:pPr>
              <a:buNone/>
            </a:pPr>
            <a:r>
              <a:rPr lang="ru-RU" sz="1800" b="1" dirty="0" smtClean="0">
                <a:latin typeface="Arial Narrow" pitchFamily="34" charset="0"/>
              </a:rPr>
              <a:t>веками </a:t>
            </a:r>
            <a:r>
              <a:rPr lang="ru-RU" sz="1800" b="1" dirty="0" smtClean="0">
                <a:latin typeface="Arial Narrow" pitchFamily="34" charset="0"/>
              </a:rPr>
              <a:t>(100 лет), </a:t>
            </a:r>
            <a:r>
              <a:rPr lang="ru-RU" sz="1800" b="1" dirty="0" smtClean="0">
                <a:latin typeface="Arial Narrow" pitchFamily="34" charset="0"/>
              </a:rPr>
              <a:t>а</a:t>
            </a:r>
          </a:p>
          <a:p>
            <a:pPr>
              <a:buNone/>
            </a:pPr>
            <a:r>
              <a:rPr lang="ru-RU" sz="1800" b="1" dirty="0" smtClean="0">
                <a:latin typeface="Arial Narrow" pitchFamily="34" charset="0"/>
              </a:rPr>
              <a:t>Кругами </a:t>
            </a:r>
            <a:r>
              <a:rPr lang="ru-RU" sz="1800" b="1" dirty="0" smtClean="0">
                <a:latin typeface="Arial Narrow" pitchFamily="34" charset="0"/>
              </a:rPr>
              <a:t>Жизни </a:t>
            </a:r>
            <a:endParaRPr lang="ru-RU" sz="1800" b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 Narrow" pitchFamily="34" charset="0"/>
              </a:rPr>
              <a:t>(</a:t>
            </a:r>
            <a:r>
              <a:rPr lang="ru-RU" sz="1800" b="1" dirty="0" smtClean="0">
                <a:latin typeface="Arial Narrow" pitchFamily="34" charset="0"/>
              </a:rPr>
              <a:t>144 Лета).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rnns.ru/uploads/posts/2010-01/1263210333_daariyskiykrugoletchislobog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971800"/>
            <a:ext cx="3657600" cy="36126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3400" y="1447800"/>
            <a:ext cx="228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 Narrow" pitchFamily="34" charset="0"/>
              </a:rPr>
              <a:t>В русском календаре у каждого Лета свое название: Путь (Странник), Жрец, Жрица, Мир, Свиток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05200" y="1371600"/>
            <a:ext cx="205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из них 15 Простых и 1 Священное Лето (Храм); это один Круг Лет = 16 Лет.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29400" y="1524000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Проходя 9 Стихий, они образуют Круг Жизни = 144 Лета (9 Кругов Лет).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81800" y="3581400"/>
            <a:ext cx="190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Круг Жизни - это полный цикл </a:t>
            </a:r>
            <a:r>
              <a:rPr lang="ru-RU" b="1" dirty="0" err="1" smtClean="0">
                <a:latin typeface="Arial Narrow" pitchFamily="34" charset="0"/>
              </a:rPr>
              <a:t>Круголета</a:t>
            </a:r>
            <a:r>
              <a:rPr lang="ru-RU" b="1" dirty="0" smtClean="0">
                <a:latin typeface="Arial Narrow" pitchFamily="34" charset="0"/>
              </a:rPr>
              <a:t> </a:t>
            </a:r>
            <a:r>
              <a:rPr lang="ru-RU" b="1" dirty="0" err="1" smtClean="0">
                <a:latin typeface="Arial Narrow" pitchFamily="34" charset="0"/>
              </a:rPr>
              <a:t>Числобога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362200" y="2057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410200" y="1752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001000" y="2514600"/>
            <a:ext cx="484632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523745">
            <a:off x="7467600" y="4572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 animBg="1"/>
      <p:bldP spid="11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">
              <a:avLst/>
            </a:prstTxWarp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Выводы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5105400" cy="502919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Arial Narrow" pitchFamily="34" charset="0"/>
              </a:rPr>
              <a:t>Раньше люди обожествляли время, оно </a:t>
            </a:r>
            <a:r>
              <a:rPr lang="ru-RU" b="1" dirty="0" smtClean="0">
                <a:latin typeface="Arial Narrow" pitchFamily="34" charset="0"/>
              </a:rPr>
              <a:t>было непонятным, малоизученным</a:t>
            </a:r>
            <a:r>
              <a:rPr lang="ru-RU" b="1" dirty="0" smtClean="0">
                <a:latin typeface="Arial Narrow" pitchFamily="34" charset="0"/>
              </a:rPr>
              <a:t>, </a:t>
            </a:r>
            <a:r>
              <a:rPr lang="ru-RU" b="1" dirty="0" smtClean="0">
                <a:latin typeface="Arial Narrow" pitchFamily="34" charset="0"/>
              </a:rPr>
              <a:t>каждый чувствовал как </a:t>
            </a:r>
            <a:r>
              <a:rPr lang="ru-RU" b="1" dirty="0" smtClean="0">
                <a:latin typeface="Arial Narrow" pitchFamily="34" charset="0"/>
              </a:rPr>
              <a:t>оно может тянуться, а могло сжиматься, </a:t>
            </a:r>
            <a:r>
              <a:rPr lang="ru-RU" b="1" dirty="0" smtClean="0">
                <a:latin typeface="Arial Narrow" pitchFamily="34" charset="0"/>
              </a:rPr>
              <a:t>это заставляло </a:t>
            </a:r>
            <a:r>
              <a:rPr lang="ru-RU" b="1" dirty="0" smtClean="0">
                <a:latin typeface="Arial Narrow" pitchFamily="34" charset="0"/>
              </a:rPr>
              <a:t>людей </a:t>
            </a:r>
            <a:r>
              <a:rPr lang="ru-RU" b="1" dirty="0" smtClean="0">
                <a:latin typeface="Arial Narrow" pitchFamily="34" charset="0"/>
              </a:rPr>
              <a:t>задуматься.</a:t>
            </a:r>
          </a:p>
          <a:p>
            <a:r>
              <a:rPr lang="ru-RU" b="1" dirty="0" smtClean="0">
                <a:latin typeface="Arial Narrow" pitchFamily="34" charset="0"/>
              </a:rPr>
              <a:t>Так </a:t>
            </a:r>
            <a:r>
              <a:rPr lang="ru-RU" b="1" dirty="0" smtClean="0">
                <a:latin typeface="Arial Narrow" pitchFamily="34" charset="0"/>
              </a:rPr>
              <a:t>люди постепенно стали изучать </a:t>
            </a:r>
            <a:r>
              <a:rPr lang="ru-RU" b="1" dirty="0" smtClean="0">
                <a:latin typeface="Arial Narrow" pitchFamily="34" charset="0"/>
              </a:rPr>
              <a:t>время, разбираться</a:t>
            </a:r>
            <a:r>
              <a:rPr lang="ru-RU" b="1" dirty="0" smtClean="0">
                <a:latin typeface="Arial Narrow" pitchFamily="34" charset="0"/>
              </a:rPr>
              <a:t>, что же это за четвертое измерение.</a:t>
            </a:r>
          </a:p>
          <a:p>
            <a:r>
              <a:rPr lang="ru-RU" b="1" dirty="0" smtClean="0">
                <a:latin typeface="Arial Narrow" pitchFamily="34" charset="0"/>
              </a:rPr>
              <a:t>Сейчас люди ценят время, но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 оно так и не изучено до конца.</a:t>
            </a:r>
          </a:p>
          <a:p>
            <a:r>
              <a:rPr lang="ru-RU" b="1" dirty="0" smtClean="0">
                <a:latin typeface="Arial Narrow" pitchFamily="34" charset="0"/>
              </a:rPr>
              <a:t> Время для современных 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людей – нечто естественное,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 его не обожествляют.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981200" y="2286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s.imhonet.ru/photos/out/310594cd/1271491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752600"/>
            <a:ext cx="3581400" cy="44958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СПИСОК ЛИТЕРАТУРЫ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296400" cy="2209800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sz="6800" dirty="0" smtClean="0"/>
              <a:t>М.Б.Ладыгин, </a:t>
            </a:r>
            <a:r>
              <a:rPr lang="ru-RU" sz="6800" dirty="0" err="1" smtClean="0"/>
              <a:t>О.М.Ладыгина</a:t>
            </a:r>
            <a:r>
              <a:rPr lang="ru-RU" sz="6800" dirty="0" smtClean="0"/>
              <a:t> Краткий мифологический словарь - М.: Издательство НОУ "Полярная звезда", 2003. </a:t>
            </a:r>
          </a:p>
          <a:p>
            <a:pPr lvl="0">
              <a:buNone/>
            </a:pPr>
            <a:r>
              <a:rPr lang="ru-RU" sz="6800" dirty="0" smtClean="0"/>
              <a:t>Кондрашов А. Легенды и мифы Древней Греции и Рима: Энциклопедия. - М.: РИПОЛ классик, 2005.</a:t>
            </a:r>
          </a:p>
          <a:p>
            <a:pPr lvl="0">
              <a:buNone/>
            </a:pPr>
            <a:r>
              <a:rPr lang="ru-RU" sz="6800" dirty="0" smtClean="0"/>
              <a:t>Мифы народов мира/под ред. Токарева С. А. - М., Советская энциклопедия, 1992 г. </a:t>
            </a:r>
          </a:p>
          <a:p>
            <a:pPr lvl="0">
              <a:buNone/>
            </a:pPr>
            <a:r>
              <a:rPr lang="ru-RU" sz="6800" dirty="0" err="1" smtClean="0"/>
              <a:t>Мирча</a:t>
            </a:r>
            <a:r>
              <a:rPr lang="ru-RU" sz="6800" dirty="0" smtClean="0"/>
              <a:t> </a:t>
            </a:r>
            <a:r>
              <a:rPr lang="ru-RU" sz="6800" dirty="0" err="1" smtClean="0"/>
              <a:t>Элиаде</a:t>
            </a:r>
            <a:r>
              <a:rPr lang="ru-RU" sz="6800" dirty="0" smtClean="0"/>
              <a:t> История веры и религиозных идей. </a:t>
            </a:r>
          </a:p>
          <a:p>
            <a:pPr lvl="0">
              <a:buNone/>
            </a:pPr>
            <a:r>
              <a:rPr lang="ru-RU" sz="6800" dirty="0" err="1" smtClean="0"/>
              <a:t>Уитроу</a:t>
            </a:r>
            <a:r>
              <a:rPr lang="ru-RU" sz="6800" dirty="0" smtClean="0"/>
              <a:t> Дж. Естественная философия времени., М., 1964</a:t>
            </a:r>
          </a:p>
          <a:p>
            <a:pPr lvl="0">
              <a:buNone/>
            </a:pPr>
            <a:r>
              <a:rPr lang="ru-RU" sz="6800" dirty="0" smtClean="0"/>
              <a:t>Б. А. Тураев. «Бог Тот». 1898.</a:t>
            </a:r>
          </a:p>
          <a:p>
            <a:pPr lvl="0">
              <a:buNone/>
            </a:pPr>
            <a:r>
              <a:rPr lang="ru-RU" sz="6800" dirty="0" smtClean="0"/>
              <a:t>Н. Кун «Легенды и мифы Древней Греции»</a:t>
            </a:r>
          </a:p>
          <a:p>
            <a:pPr lvl="0">
              <a:buNone/>
            </a:pPr>
            <a:r>
              <a:rPr lang="ru-RU" sz="6800" dirty="0" err="1" smtClean="0"/>
              <a:t>Зороастрийская</a:t>
            </a:r>
            <a:r>
              <a:rPr lang="ru-RU" sz="6800" dirty="0" smtClean="0"/>
              <a:t> мифология. И. В. Рак, 1998</a:t>
            </a:r>
          </a:p>
          <a:p>
            <a:pPr lvl="0">
              <a:buNone/>
            </a:pPr>
            <a:r>
              <a:rPr lang="ru-RU" sz="6800" dirty="0" err="1" smtClean="0"/>
              <a:t>Мифология.Энциклопедия</a:t>
            </a:r>
            <a:r>
              <a:rPr lang="ru-RU" sz="6800" dirty="0" smtClean="0"/>
              <a:t>, </a:t>
            </a:r>
            <a:r>
              <a:rPr lang="ru-RU" sz="6800" dirty="0" err="1" smtClean="0"/>
              <a:t>М.:Белфакс</a:t>
            </a:r>
            <a:r>
              <a:rPr lang="ru-RU" sz="6800" dirty="0" smtClean="0"/>
              <a:t>, 2002 </a:t>
            </a:r>
            <a:br>
              <a:rPr lang="ru-RU" sz="6800" dirty="0" smtClean="0"/>
            </a:br>
            <a:r>
              <a:rPr lang="ru-RU" sz="6800" dirty="0" smtClean="0"/>
              <a:t>Легенды и мифы Древнего Египта, </a:t>
            </a:r>
            <a:r>
              <a:rPr lang="ru-RU" sz="6800" dirty="0" err="1" smtClean="0"/>
              <a:t>М.:Летний</a:t>
            </a:r>
            <a:r>
              <a:rPr lang="ru-RU" sz="6800" dirty="0" smtClean="0"/>
              <a:t> Сад, 2001</a:t>
            </a:r>
          </a:p>
          <a:p>
            <a:pPr lvl="0">
              <a:buNone/>
            </a:pPr>
            <a:r>
              <a:rPr lang="ru-RU" sz="6800" dirty="0" smtClean="0"/>
              <a:t>С. </a:t>
            </a:r>
            <a:r>
              <a:rPr lang="ru-RU" sz="6800" dirty="0" err="1" smtClean="0"/>
              <a:t>Фингарет</a:t>
            </a:r>
            <a:r>
              <a:rPr lang="ru-RU" sz="6800" dirty="0" smtClean="0"/>
              <a:t>. Мифы и легенды древнего Востока, </a:t>
            </a:r>
            <a:r>
              <a:rPr lang="ru-RU" sz="6800" dirty="0" err="1" smtClean="0"/>
              <a:t>М.:Норинт</a:t>
            </a:r>
            <a:r>
              <a:rPr lang="ru-RU" sz="6800" dirty="0" smtClean="0"/>
              <a:t>, 2002</a:t>
            </a:r>
          </a:p>
          <a:p>
            <a:pPr lvl="0">
              <a:buNone/>
            </a:pPr>
            <a:r>
              <a:rPr lang="ru-RU" sz="6800" dirty="0" smtClean="0"/>
              <a:t>Хрестоматия по истории Древнего Востока, ч. 1-2, -М., 1980</a:t>
            </a:r>
          </a:p>
          <a:p>
            <a:pPr lvl="0">
              <a:buNone/>
            </a:pPr>
            <a:r>
              <a:rPr lang="ru-RU" sz="6800" dirty="0" smtClean="0"/>
              <a:t>С. </a:t>
            </a:r>
            <a:r>
              <a:rPr lang="ru-RU" sz="6800" dirty="0" err="1" smtClean="0"/>
              <a:t>Крамер</a:t>
            </a:r>
            <a:r>
              <a:rPr lang="ru-RU" sz="6800" dirty="0" smtClean="0"/>
              <a:t> "Мифология Шумера и Аккада", -</a:t>
            </a:r>
            <a:r>
              <a:rPr lang="ru-RU" sz="6800" dirty="0" err="1" smtClean="0"/>
              <a:t>М.:Просвещение</a:t>
            </a:r>
            <a:r>
              <a:rPr lang="ru-RU" sz="6800" dirty="0" smtClean="0"/>
              <a:t>, 1977</a:t>
            </a:r>
          </a:p>
          <a:p>
            <a:pPr lvl="0">
              <a:buNone/>
            </a:pPr>
            <a:r>
              <a:rPr lang="ru-RU" sz="6800" dirty="0" smtClean="0"/>
              <a:t>А. </a:t>
            </a:r>
            <a:r>
              <a:rPr lang="ru-RU" sz="6800" dirty="0" err="1" smtClean="0"/>
              <a:t>Еманов</a:t>
            </a:r>
            <a:r>
              <a:rPr lang="ru-RU" sz="6800" dirty="0" smtClean="0"/>
              <a:t> "История мировых цивилизаций", -М.: </a:t>
            </a:r>
            <a:r>
              <a:rPr lang="ru-RU" sz="6800" dirty="0" err="1" smtClean="0"/>
              <a:t>ТюмГУ</a:t>
            </a:r>
            <a:r>
              <a:rPr lang="ru-RU" sz="6800" dirty="0" smtClean="0"/>
              <a:t>, 2003</a:t>
            </a:r>
          </a:p>
          <a:p>
            <a:pPr lvl="0">
              <a:buNone/>
            </a:pPr>
            <a:r>
              <a:rPr lang="ru-RU" sz="6800" dirty="0" smtClean="0"/>
              <a:t>Н. Гусева "Мифы древней Индии", -М.: Летний Сад, 2002</a:t>
            </a:r>
          </a:p>
          <a:p>
            <a:pPr lvl="0">
              <a:buNone/>
            </a:pPr>
            <a:r>
              <a:rPr lang="ru-RU" sz="6800" dirty="0" smtClean="0"/>
              <a:t>Б.А.Рыбаков «Язычество древних славян», -</a:t>
            </a:r>
            <a:r>
              <a:rPr lang="ru-RU" sz="6800" dirty="0" err="1" smtClean="0"/>
              <a:t>М.:Русское</a:t>
            </a:r>
            <a:r>
              <a:rPr lang="ru-RU" sz="6800" dirty="0" smtClean="0"/>
              <a:t> слово, 1997 </a:t>
            </a:r>
          </a:p>
          <a:p>
            <a:pPr lvl="0">
              <a:buNone/>
            </a:pPr>
            <a:r>
              <a:rPr lang="ru-RU" sz="6800" dirty="0" smtClean="0"/>
              <a:t>В.Калашников «Боги древних славян», -</a:t>
            </a:r>
            <a:r>
              <a:rPr lang="ru-RU" sz="6800" dirty="0" err="1" smtClean="0"/>
              <a:t>М.:Белый</a:t>
            </a:r>
            <a:r>
              <a:rPr lang="ru-RU" sz="6800" dirty="0" smtClean="0"/>
              <a:t> город, 2003 </a:t>
            </a:r>
          </a:p>
          <a:p>
            <a:pPr lvl="0">
              <a:buNone/>
            </a:pPr>
            <a:r>
              <a:rPr lang="ru-RU" sz="6800" dirty="0" smtClean="0"/>
              <a:t>Д.Гаврилов, А.Наговицын «Боги славян. Язычество. Традиция», -</a:t>
            </a:r>
            <a:r>
              <a:rPr lang="ru-RU" sz="6800" dirty="0" err="1" smtClean="0"/>
              <a:t>М.:Рефл-Бук</a:t>
            </a:r>
            <a:r>
              <a:rPr lang="ru-RU" sz="6800" dirty="0" smtClean="0"/>
              <a:t>, 2002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 smtClean="0">
                <a:latin typeface="Arial Narrow" pitchFamily="34" charset="0"/>
              </a:rPr>
              <a:t>Цель исследования: выяснить отношение </a:t>
            </a:r>
            <a:r>
              <a:rPr lang="ru-RU" sz="4000" dirty="0" smtClean="0">
                <a:latin typeface="Arial Narrow" pitchFamily="34" charset="0"/>
              </a:rPr>
              <a:t>людей ко времени в Древних Цивилизациях и сейчас</a:t>
            </a:r>
            <a:br>
              <a:rPr lang="ru-RU" sz="4000" dirty="0" smtClean="0">
                <a:latin typeface="Arial Narrow" pitchFamily="34" charset="0"/>
              </a:rPr>
            </a:br>
            <a:endParaRPr lang="ru-RU" sz="4000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Задачи исследования:</a:t>
            </a:r>
            <a:endParaRPr lang="ru-RU" dirty="0" smtClean="0">
              <a:latin typeface="Arial Narrow" pitchFamily="34" charset="0"/>
            </a:endParaRPr>
          </a:p>
          <a:p>
            <a:pPr marL="514350" indent="-514350">
              <a:buAutoNum type="arabicParenR"/>
            </a:pPr>
            <a:r>
              <a:rPr lang="ru-RU" dirty="0" smtClean="0">
                <a:latin typeface="Arial Narrow" pitchFamily="34" charset="0"/>
              </a:rPr>
              <a:t>Узнать, что такое время</a:t>
            </a:r>
          </a:p>
          <a:p>
            <a:pPr marL="514350" indent="-514350">
              <a:buNone/>
            </a:pPr>
            <a:r>
              <a:rPr lang="ru-RU" dirty="0" smtClean="0">
                <a:latin typeface="Arial Narrow" pitchFamily="34" charset="0"/>
              </a:rPr>
              <a:t>2) Как к нему  относятся и относились люди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2) Ознакомиться с Богами Времени, выяснить, знают ли люди в наше время об этих Богах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3) Рассказать о славянском </a:t>
            </a:r>
            <a:r>
              <a:rPr lang="ru-RU" dirty="0" err="1" smtClean="0">
                <a:latin typeface="Arial Narrow" pitchFamily="34" charset="0"/>
              </a:rPr>
              <a:t>Числобоге</a:t>
            </a:r>
            <a:r>
              <a:rPr lang="ru-RU" dirty="0" smtClean="0">
                <a:latin typeface="Arial Narrow" pitchFamily="34" charset="0"/>
              </a:rPr>
              <a:t>, о его роли в жизни славян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 Сделать вывод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</a:t>
            </a:r>
            <a:r>
              <a:rPr lang="ru-RU" smtClean="0"/>
              <a:t>источников иллюстраций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2"/>
              </a:rPr>
              <a:t>http://aeterna.qip.ru/test/view/57400/?page=1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3"/>
              </a:rPr>
              <a:t>http://im5-tub-ru.yandex.net/i?id=221706451-17-72&amp;n=21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4"/>
              </a:rPr>
              <a:t>http://www.proza.ru/pics/2012/11/20/1144.jpg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5"/>
              </a:rPr>
              <a:t>http://k.foto.radikal.ru/0701/33f398d39dbb.jpg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6"/>
              </a:rPr>
              <a:t>http://planetguide.ru/eimage/2012/04/29/29134f9d69f34a305.jpg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7"/>
              </a:rPr>
              <a:t>http://im2-tub-ru.yandex.net/i?id=111394244-15-72&amp;n=21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8"/>
              </a:rPr>
              <a:t>http://stihoslov.ru/sites/stihoslov.ru/files/10288/579533.jpg?1324825525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9"/>
              </a:rPr>
              <a:t>http://forum.rozamira.org/uploads/monthly_04_2012/post-1279-1334414679_thumb.jpg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0"/>
              </a:rPr>
              <a:t>http://media-3.web.britannica.com/eb-media/32/82732-004-AD7886F8.jpg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1"/>
              </a:rPr>
              <a:t>http://farm4.static.flickr.com/3177/2961132333_c72cc24d66.jpg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2"/>
              </a:rPr>
              <a:t>http://ahmadsamantho.files.wordpress.com/2010/07/relief-gambar-mesir-dewa-thoth_lg-hermes.jpg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3"/>
              </a:rPr>
              <a:t>http://laexuberanciadehades.files.wordpress.com/2012/11/heh1.jpg?w=645&amp;h=663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4"/>
              </a:rPr>
              <a:t>http://img0.liveinternet.ru/images/attach/c/1/50/768/50768140_CHislobog.jpg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hlinkClick r:id="rId15"/>
              </a:rPr>
              <a:t>http://rnns.ru/uploads/posts/2010-01/1263210333_daariyskiykrugoletchisloboga_1.jpg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Narrow" pitchFamily="34" charset="0"/>
              </a:rPr>
              <a:t>В </a:t>
            </a:r>
            <a:r>
              <a:rPr lang="ru-RU" b="1" dirty="0" smtClean="0">
                <a:latin typeface="Arial Narrow" pitchFamily="34" charset="0"/>
              </a:rPr>
              <a:t>тестировании </a:t>
            </a:r>
            <a:r>
              <a:rPr lang="ru-RU" b="1" dirty="0" smtClean="0">
                <a:latin typeface="Arial Narrow" pitchFamily="34" charset="0"/>
              </a:rPr>
              <a:t>принимали участие ученики 6в класса, 2в класса и </a:t>
            </a:r>
            <a:r>
              <a:rPr lang="ru-RU" b="1" dirty="0" smtClean="0">
                <a:latin typeface="Arial Narrow" pitchFamily="34" charset="0"/>
              </a:rPr>
              <a:t> </a:t>
            </a:r>
            <a:r>
              <a:rPr lang="ru-RU" b="1" dirty="0" smtClean="0">
                <a:latin typeface="Arial Narrow" pitchFamily="34" charset="0"/>
              </a:rPr>
              <a:t>учителя школы №285</a:t>
            </a:r>
            <a:endParaRPr lang="ru-RU" b="1" dirty="0">
              <a:latin typeface="Arial Narrow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же такое </a:t>
            </a:r>
            <a:r>
              <a:rPr lang="ru-RU" i="1" dirty="0" smtClean="0"/>
              <a:t>Время?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1430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Время – основная (наряду с пространством) форма существования материи, заключающаяся в закономерной координации сменяющих друг друга явлений. Оно существует объективно и неразрывно связано с движущейся материей. </a:t>
            </a: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://st-fashiony.ru/pic/history/pic/20137/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667000"/>
            <a:ext cx="3695700" cy="36957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0" y="1066800"/>
          <a:ext cx="4572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0" y="3657600"/>
          <a:ext cx="441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одержимое 4"/>
          <p:cNvGraphicFramePr>
            <a:graphicFrameLocks/>
          </p:cNvGraphicFramePr>
          <p:nvPr/>
        </p:nvGraphicFramePr>
        <p:xfrm>
          <a:off x="304800" y="457200"/>
          <a:ext cx="4343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267200" y="0"/>
            <a:ext cx="4876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/>
              <a:t>Что такое время для современных людей</a:t>
            </a:r>
            <a:endParaRPr lang="ru-RU" sz="2500" b="1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6096000" cy="579438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Как современные люди относятся ко времени</a:t>
            </a:r>
            <a:endParaRPr lang="ru-RU" sz="2500" b="1" dirty="0"/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3505200" y="3810000"/>
          <a:ext cx="56388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Содержимое 3"/>
          <p:cNvGraphicFramePr>
            <a:graphicFrameLocks/>
          </p:cNvGraphicFramePr>
          <p:nvPr/>
        </p:nvGraphicFramePr>
        <p:xfrm>
          <a:off x="0" y="914400"/>
          <a:ext cx="55626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Время для людей Древности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609600"/>
            <a:ext cx="5334000" cy="601980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      </a:t>
            </a:r>
            <a:r>
              <a:rPr lang="ru-RU" b="1" dirty="0" smtClean="0">
                <a:latin typeface="Arial Narrow" pitchFamily="34" charset="0"/>
              </a:rPr>
              <a:t>Время – вечно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ru-RU" b="1" dirty="0" smtClean="0">
                <a:latin typeface="Arial Narrow" pitchFamily="34" charset="0"/>
              </a:rPr>
              <a:t>движущееся, изменяющее</a:t>
            </a:r>
            <a:r>
              <a:rPr lang="en-US" b="1" dirty="0" smtClean="0">
                <a:latin typeface="Arial Narrow" pitchFamily="34" charset="0"/>
              </a:rPr>
              <a:t>c</a:t>
            </a:r>
            <a:r>
              <a:rPr lang="ru-RU" b="1" dirty="0" smtClean="0">
                <a:latin typeface="Arial Narrow" pitchFamily="34" charset="0"/>
              </a:rPr>
              <a:t>я, неуловимое – будоражило умы людей с </a:t>
            </a:r>
            <a:r>
              <a:rPr lang="ru-RU" b="1" dirty="0" smtClean="0">
                <a:latin typeface="Arial Narrow" pitchFamily="34" charset="0"/>
              </a:rPr>
              <a:t>глубокой древности</a:t>
            </a:r>
            <a:r>
              <a:rPr lang="ru-RU" b="1" dirty="0" smtClean="0">
                <a:latin typeface="Arial Narrow" pitchFamily="34" charset="0"/>
              </a:rPr>
              <a:t>. </a:t>
            </a:r>
            <a:endParaRPr lang="ru-RU" b="1" dirty="0" smtClean="0">
              <a:latin typeface="Arial Narrow" pitchFamily="34" charset="0"/>
            </a:endParaRPr>
          </a:p>
          <a:p>
            <a:r>
              <a:rPr lang="ru-RU" b="1" dirty="0" smtClean="0">
                <a:latin typeface="Arial Narrow" pitchFamily="34" charset="0"/>
              </a:rPr>
              <a:t>Сущность</a:t>
            </a:r>
            <a:r>
              <a:rPr lang="ru-RU" b="1" dirty="0" smtClean="0">
                <a:latin typeface="Arial Narrow" pitchFamily="34" charset="0"/>
              </a:rPr>
              <a:t>  </a:t>
            </a:r>
            <a:r>
              <a:rPr lang="ru-RU" b="1" dirty="0" smtClean="0">
                <a:latin typeface="Arial Narrow" pitchFamily="34" charset="0"/>
              </a:rPr>
              <a:t>времени </a:t>
            </a:r>
            <a:r>
              <a:rPr lang="ru-RU" b="1" dirty="0" smtClean="0">
                <a:latin typeface="Arial Narrow" pitchFamily="34" charset="0"/>
              </a:rPr>
              <a:t>всегда </a:t>
            </a:r>
            <a:r>
              <a:rPr lang="ru-RU" b="1" dirty="0" smtClean="0">
                <a:latin typeface="Arial Narrow" pitchFamily="34" charset="0"/>
              </a:rPr>
              <a:t>ускользала  от </a:t>
            </a:r>
            <a:r>
              <a:rPr lang="ru-RU" b="1" dirty="0" smtClean="0">
                <a:latin typeface="Arial Narrow" pitchFamily="34" charset="0"/>
              </a:rPr>
              <a:t>человеческого сознания.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    Его невозможно осмыслить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    полностью.             </a:t>
            </a:r>
          </a:p>
        </p:txBody>
      </p:sp>
      <p:pic>
        <p:nvPicPr>
          <p:cNvPr id="16386" name="Picture 2" descr="http://i069.radikal.ru/1110/4f/02eed2dc5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75" y="2266949"/>
            <a:ext cx="3667125" cy="45910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">
              <a:avLst/>
            </a:prstTxWarp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чего людям древности было нужно время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Narrow" pitchFamily="34" charset="0"/>
              </a:rPr>
              <a:t>Людям нужны </a:t>
            </a:r>
            <a:r>
              <a:rPr lang="ru-RU" b="1" dirty="0" smtClean="0">
                <a:latin typeface="Arial Narrow" pitchFamily="34" charset="0"/>
              </a:rPr>
              <a:t>были знания о временах года, дня, месяца. </a:t>
            </a:r>
            <a:endParaRPr lang="ru-RU" b="1" dirty="0" smtClean="0">
              <a:latin typeface="Arial Narrow" pitchFamily="34" charset="0"/>
            </a:endParaRPr>
          </a:p>
          <a:p>
            <a:r>
              <a:rPr lang="ru-RU" dirty="0" smtClean="0">
                <a:latin typeface="Arial Narrow" pitchFamily="34" charset="0"/>
              </a:rPr>
              <a:t>Понимание </a:t>
            </a:r>
            <a:r>
              <a:rPr lang="ru-RU" dirty="0" smtClean="0">
                <a:latin typeface="Arial Narrow" pitchFamily="34" charset="0"/>
              </a:rPr>
              <a:t>смены времен года жизненно важно для успешного выращивания зерновых культур – </a:t>
            </a:r>
            <a:r>
              <a:rPr lang="ru-RU" b="1" dirty="0" smtClean="0">
                <a:latin typeface="Arial Narrow" pitchFamily="34" charset="0"/>
              </a:rPr>
              <a:t>появились календари</a:t>
            </a:r>
            <a:r>
              <a:rPr lang="ru-RU" dirty="0" smtClean="0">
                <a:latin typeface="Arial Narrow" pitchFamily="34" charset="0"/>
              </a:rPr>
              <a:t>.</a:t>
            </a:r>
          </a:p>
          <a:p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Все религии отводили времени очень важную роль, будь то в астрологии, историях о сотворении, циклических мировых историях, представлениях вечности и т.д. </a:t>
            </a:r>
            <a:endParaRPr lang="ru-RU" dirty="0">
              <a:latin typeface="Arial Narrow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5800" y="990600"/>
            <a:ext cx="4267200" cy="5029200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>
                <a:latin typeface="Arial Narrow" pitchFamily="34" charset="0"/>
              </a:rPr>
              <a:t>      Во многих религиях возможно </a:t>
            </a:r>
            <a:r>
              <a:rPr lang="ru-RU" sz="9600" b="1" dirty="0" smtClean="0">
                <a:latin typeface="Arial Narrow" pitchFamily="34" charset="0"/>
              </a:rPr>
              <a:t>посещение и прошлого и будущего</a:t>
            </a:r>
            <a:r>
              <a:rPr lang="ru-RU" sz="9600" dirty="0" smtClean="0">
                <a:latin typeface="Arial Narrow" pitchFamily="34" charset="0"/>
              </a:rPr>
              <a:t>: прошлого – с целью его продления в настоящем, чтобы неправедные деяния могли быть исправлены и прощены, а будущего – с целью частично его </a:t>
            </a:r>
            <a:r>
              <a:rPr lang="ru-RU" sz="9600" dirty="0" smtClean="0">
                <a:latin typeface="Arial Narrow" pitchFamily="34" charset="0"/>
              </a:rPr>
              <a:t>узнать.</a:t>
            </a:r>
          </a:p>
          <a:p>
            <a:r>
              <a:rPr lang="ru-RU" sz="9600" dirty="0" smtClean="0">
                <a:latin typeface="Arial Narrow" pitchFamily="34" charset="0"/>
              </a:rPr>
              <a:t>Религии </a:t>
            </a:r>
            <a:r>
              <a:rPr lang="ru-RU" sz="9600" dirty="0" smtClean="0">
                <a:latin typeface="Arial Narrow" pitchFamily="34" charset="0"/>
              </a:rPr>
              <a:t>разработали </a:t>
            </a:r>
            <a:r>
              <a:rPr lang="ru-RU" sz="9600" b="1" dirty="0" smtClean="0">
                <a:latin typeface="Arial Narrow" pitchFamily="34" charset="0"/>
              </a:rPr>
              <a:t>множество</a:t>
            </a:r>
            <a:r>
              <a:rPr lang="ru-RU" sz="9600" dirty="0" smtClean="0">
                <a:latin typeface="Arial Narrow" pitchFamily="34" charset="0"/>
              </a:rPr>
              <a:t> </a:t>
            </a:r>
            <a:r>
              <a:rPr lang="ru-RU" sz="9600" b="1" dirty="0" smtClean="0">
                <a:latin typeface="Arial Narrow" pitchFamily="34" charset="0"/>
              </a:rPr>
              <a:t>способов истолкования будущего</a:t>
            </a:r>
            <a:r>
              <a:rPr lang="ru-RU" sz="9600" dirty="0" smtClean="0">
                <a:latin typeface="Arial Narrow" pitchFamily="34" charset="0"/>
              </a:rPr>
              <a:t>, описали, чему будут подобны последние времена и как их достичь.</a:t>
            </a:r>
          </a:p>
          <a:p>
            <a:endParaRPr lang="ru-RU" dirty="0"/>
          </a:p>
        </p:txBody>
      </p:sp>
      <p:pic>
        <p:nvPicPr>
          <p:cNvPr id="14338" name="Picture 2" descr="http://www.proza.ru/pics/2012/11/20/1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4078614" cy="521477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Боги Времени в понятии Древних людей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5943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</a:t>
            </a:r>
            <a:r>
              <a:rPr lang="ru-RU" dirty="0" smtClean="0">
                <a:latin typeface="Arial Narrow" pitchFamily="34" charset="0"/>
              </a:rPr>
              <a:t>Не умея понять и объяснить субъективную суть времени, люди древности </a:t>
            </a:r>
            <a:r>
              <a:rPr lang="ru-RU" b="1" dirty="0" smtClean="0">
                <a:latin typeface="Arial Narrow" pitchFamily="34" charset="0"/>
              </a:rPr>
              <a:t>нередко приписывали его сущность богам</a:t>
            </a:r>
            <a:r>
              <a:rPr lang="ru-RU" dirty="0" smtClean="0">
                <a:latin typeface="Arial Narrow" pitchFamily="34" charset="0"/>
              </a:rPr>
              <a:t>.</a:t>
            </a:r>
          </a:p>
          <a:p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В одних религиях боги, олицетворяющие время, играли </a:t>
            </a:r>
            <a:r>
              <a:rPr lang="ru-RU" b="1" dirty="0" smtClean="0">
                <a:latin typeface="Arial Narrow" pitchFamily="34" charset="0"/>
              </a:rPr>
              <a:t>второстепенную роль</a:t>
            </a:r>
            <a:r>
              <a:rPr lang="ru-RU" dirty="0" smtClean="0">
                <a:latin typeface="Arial Narrow" pitchFamily="34" charset="0"/>
              </a:rPr>
              <a:t>, в других – мыслились как </a:t>
            </a:r>
            <a:r>
              <a:rPr lang="ru-RU" b="1" dirty="0" smtClean="0">
                <a:latin typeface="Arial Narrow" pitchFamily="34" charset="0"/>
              </a:rPr>
              <a:t>существовавшие изначально, ещё до момента сотворения мира</a:t>
            </a:r>
            <a:r>
              <a:rPr lang="ru-RU" dirty="0" smtClean="0">
                <a:latin typeface="Arial Narrow" pitchFamily="34" charset="0"/>
              </a:rPr>
              <a:t>. </a:t>
            </a:r>
            <a:endParaRPr 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13314" name="Picture 2" descr="http://k.foto.radikal.ru/0701/33f398d39d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981200"/>
            <a:ext cx="2133599" cy="16001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979</Words>
  <Application>Microsoft Office PowerPoint</Application>
  <PresentationFormat>Экран (4:3)</PresentationFormat>
  <Paragraphs>135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Время Прошлое и Настоящее</vt:lpstr>
      <vt:lpstr> Цель исследования: выяснить отношение людей ко времени в Древних Цивилизациях и сейчас </vt:lpstr>
      <vt:lpstr>Что же такое Время?</vt:lpstr>
      <vt:lpstr>Слайд 4</vt:lpstr>
      <vt:lpstr>Как современные люди относятся ко времени</vt:lpstr>
      <vt:lpstr>Время для людей Древности</vt:lpstr>
      <vt:lpstr>Для чего людям древности было нужно время</vt:lpstr>
      <vt:lpstr>Слайд 8</vt:lpstr>
      <vt:lpstr>Боги Времени в понятии Древних людей</vt:lpstr>
      <vt:lpstr>Знают ли современные люди о богах времени прошлого</vt:lpstr>
      <vt:lpstr>Боги времени в Древней Греции и Риме</vt:lpstr>
      <vt:lpstr>Иранский бог</vt:lpstr>
      <vt:lpstr>Индийские боги</vt:lpstr>
      <vt:lpstr>Древнеегипетские боги времени </vt:lpstr>
      <vt:lpstr>Славянский Числобог </vt:lpstr>
      <vt:lpstr>Слайд 16</vt:lpstr>
      <vt:lpstr>Даарийский Круголет Числобога</vt:lpstr>
      <vt:lpstr>Выводы</vt:lpstr>
      <vt:lpstr>  СПИСОК ЛИТЕРАТУРЫ </vt:lpstr>
      <vt:lpstr>Список источников иллюстраций</vt:lpstr>
      <vt:lpstr>В тестировании принимали участие ученики 6в класса, 2в класса и  учителя школы №285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Боги времени в Древних Цивилизациях. Славянский Числобог</dc:title>
  <dc:creator>Sветлячок</dc:creator>
  <cp:lastModifiedBy>Аннушка</cp:lastModifiedBy>
  <cp:revision>59</cp:revision>
  <dcterms:created xsi:type="dcterms:W3CDTF">2013-04-06T06:25:57Z</dcterms:created>
  <dcterms:modified xsi:type="dcterms:W3CDTF">2013-04-17T15:22:39Z</dcterms:modified>
</cp:coreProperties>
</file>