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58" r:id="rId3"/>
    <p:sldId id="265" r:id="rId4"/>
    <p:sldId id="256" r:id="rId5"/>
    <p:sldId id="257" r:id="rId6"/>
    <p:sldId id="259" r:id="rId7"/>
    <p:sldId id="260" r:id="rId8"/>
    <p:sldId id="261" r:id="rId9"/>
    <p:sldId id="264" r:id="rId10"/>
    <p:sldId id="262" r:id="rId11"/>
    <p:sldId id="263" r:id="rId1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FFFF99"/>
    <a:srgbClr val="000066"/>
    <a:srgbClr val="66FF33"/>
    <a:srgbClr val="FFFF00"/>
    <a:srgbClr val="FF0000"/>
    <a:srgbClr val="CC99FF"/>
    <a:srgbClr val="FFFF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24" autoAdjust="0"/>
    <p:restoredTop sz="94646" autoAdjust="0"/>
  </p:normalViewPr>
  <p:slideViewPr>
    <p:cSldViewPr>
      <p:cViewPr varScale="1">
        <p:scale>
          <a:sx n="65" d="100"/>
          <a:sy n="65" d="100"/>
        </p:scale>
        <p:origin x="-120" y="-19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78A624-1755-4F62-9F09-26737827D62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90FC91-7D4F-4F8C-AA7D-39A2E4C8D4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666719-F3FD-4A9C-A387-B5C4541A70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C069D2-E04F-4B04-9CA6-D5F2C0566F4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01E587-66B4-4D4E-BA2C-B3AE8CEDF56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42A932-D610-43A3-9A2A-94CE750424C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0795A0-47D9-4A77-87ED-4A35FB1FCB9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718B8D-B7D7-4D3C-90C2-26C0E31A202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B36137-23FE-4E58-A436-33FD2C430C2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C75732-CE75-475D-B9FC-EA01A325DFD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7326A3-6AC4-4D54-AFA2-DF9F484D605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B70F4461-9FE4-4CCA-82F0-40B9D99E2BA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ru-RU" b="1" smtClean="0">
                <a:solidFill>
                  <a:srgbClr val="C00000"/>
                </a:solidFill>
              </a:rPr>
              <a:t>Старинные меры</a:t>
            </a:r>
          </a:p>
        </p:txBody>
      </p:sp>
      <p:sp>
        <p:nvSpPr>
          <p:cNvPr id="2051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b="1" dirty="0" smtClean="0">
                <a:solidFill>
                  <a:schemeClr val="accent4"/>
                </a:solidFill>
              </a:rPr>
              <a:t>Автор работы – Черняев Алексей, 6 «В»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88913"/>
            <a:ext cx="8229600" cy="1228725"/>
          </a:xfrm>
        </p:spPr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600200"/>
            <a:ext cx="8785225" cy="5141913"/>
          </a:xfrm>
        </p:spPr>
        <p:txBody>
          <a:bodyPr/>
          <a:lstStyle/>
          <a:p>
            <a:pPr eaLnBrk="1" hangingPunct="1"/>
            <a:r>
              <a:rPr lang="ru-RU" b="1" dirty="0" smtClean="0"/>
              <a:t>   </a:t>
            </a:r>
            <a:r>
              <a:rPr lang="ru-RU" b="1" dirty="0" smtClean="0">
                <a:latin typeface="Arial Black" pitchFamily="34" charset="0"/>
              </a:rPr>
              <a:t>Тема моей работы </a:t>
            </a:r>
            <a:r>
              <a:rPr lang="ru-RU" b="1" dirty="0" smtClean="0">
                <a:latin typeface="Arial Black" pitchFamily="34" charset="0"/>
              </a:rPr>
              <a:t>–</a:t>
            </a:r>
          </a:p>
          <a:p>
            <a:pPr eaLnBrk="1" hangingPunct="1"/>
            <a:r>
              <a:rPr lang="ru-RU" b="1" dirty="0" smtClean="0">
                <a:latin typeface="Arial Black" pitchFamily="34" charset="0"/>
              </a:rPr>
              <a:t>« </a:t>
            </a:r>
            <a:r>
              <a:rPr lang="ru-RU" b="1" dirty="0" smtClean="0">
                <a:latin typeface="Arial Black" pitchFamily="34" charset="0"/>
              </a:rPr>
              <a:t>Старинные меры длинны и </a:t>
            </a:r>
            <a:r>
              <a:rPr lang="ru-RU" b="1" dirty="0" smtClean="0">
                <a:latin typeface="Arial Black" pitchFamily="34" charset="0"/>
              </a:rPr>
              <a:t>веса». </a:t>
            </a:r>
          </a:p>
          <a:p>
            <a:pPr eaLnBrk="1" hangingPunct="1"/>
            <a:r>
              <a:rPr lang="ru-RU" b="1" dirty="0" smtClean="0">
                <a:latin typeface="Arial Black" pitchFamily="34" charset="0"/>
              </a:rPr>
              <a:t>Меня </a:t>
            </a:r>
            <a:r>
              <a:rPr lang="ru-RU" b="1" dirty="0" smtClean="0">
                <a:latin typeface="Arial Black" pitchFamily="34" charset="0"/>
              </a:rPr>
              <a:t>заинтересовала эта тема тем, </a:t>
            </a:r>
            <a:r>
              <a:rPr lang="ru-RU" b="1" dirty="0" smtClean="0">
                <a:latin typeface="Arial Black" pitchFamily="34" charset="0"/>
              </a:rPr>
              <a:t>что </a:t>
            </a:r>
            <a:r>
              <a:rPr lang="ru-RU" b="1" dirty="0" smtClean="0">
                <a:latin typeface="Arial Black" pitchFamily="34" charset="0"/>
              </a:rPr>
              <a:t>раньше на Руси все измеряли с помощью человека, на сколько он протянет руку, сколько сможет поднять на плечи и т.д.</a:t>
            </a:r>
          </a:p>
          <a:p>
            <a:pPr eaLnBrk="1" hangingPunct="1"/>
            <a:endParaRPr lang="ru-RU" dirty="0" smtClean="0">
              <a:solidFill>
                <a:schemeClr val="hlink"/>
              </a:solidFill>
            </a:endParaRPr>
          </a:p>
          <a:p>
            <a:pPr eaLnBrk="1" hangingPunct="1"/>
            <a:endParaRPr lang="ru-RU" dirty="0" smtClean="0">
              <a:solidFill>
                <a:schemeClr val="hlink"/>
              </a:solidFill>
            </a:endParaRPr>
          </a:p>
          <a:p>
            <a:pPr eaLnBrk="1" hangingPunct="1">
              <a:buFontTx/>
              <a:buNone/>
            </a:pPr>
            <a:r>
              <a:rPr lang="ru-RU" dirty="0" smtClean="0">
                <a:solidFill>
                  <a:schemeClr val="hlink"/>
                </a:solidFill>
              </a:rPr>
              <a:t>                  </a:t>
            </a:r>
          </a:p>
        </p:txBody>
      </p:sp>
      <p:sp>
        <p:nvSpPr>
          <p:cNvPr id="3076" name="WordArt 4"/>
          <p:cNvSpPr>
            <a:spLocks noChangeArrowheads="1" noChangeShapeType="1" noTextEdit="1"/>
          </p:cNvSpPr>
          <p:nvPr/>
        </p:nvSpPr>
        <p:spPr bwMode="auto">
          <a:xfrm>
            <a:off x="1835150" y="260350"/>
            <a:ext cx="5761038" cy="1219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Цифры в нашей жизни.</a:t>
            </a:r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363272" cy="4525963"/>
          </a:xfrm>
        </p:spPr>
        <p:txBody>
          <a:bodyPr/>
          <a:lstStyle/>
          <a:p>
            <a:pPr eaLnBrk="1" hangingPunct="1"/>
            <a:r>
              <a:rPr lang="ru-RU" dirty="0" smtClean="0"/>
              <a:t>   </a:t>
            </a:r>
            <a:r>
              <a:rPr lang="ru-RU" dirty="0" smtClean="0">
                <a:solidFill>
                  <a:srgbClr val="000066"/>
                </a:solidFill>
              </a:rPr>
              <a:t>В наше время применяются </a:t>
            </a:r>
            <a:r>
              <a:rPr lang="ru-RU" b="1" dirty="0" smtClean="0">
                <a:solidFill>
                  <a:srgbClr val="000066"/>
                </a:solidFill>
                <a:latin typeface="Arial Narrow" pitchFamily="34" charset="0"/>
              </a:rPr>
              <a:t>метрические меры </a:t>
            </a:r>
            <a:r>
              <a:rPr lang="ru-RU" dirty="0" smtClean="0">
                <a:solidFill>
                  <a:srgbClr val="000066"/>
                </a:solidFill>
              </a:rPr>
              <a:t>длины, массы, площади и </a:t>
            </a:r>
            <a:r>
              <a:rPr lang="ru-RU" dirty="0" smtClean="0">
                <a:solidFill>
                  <a:srgbClr val="000066"/>
                </a:solidFill>
              </a:rPr>
              <a:t>объёма </a:t>
            </a:r>
            <a:r>
              <a:rPr lang="ru-RU" dirty="0" smtClean="0">
                <a:solidFill>
                  <a:srgbClr val="000066"/>
                </a:solidFill>
              </a:rPr>
              <a:t>и </a:t>
            </a:r>
            <a:r>
              <a:rPr lang="ru-RU" dirty="0" smtClean="0">
                <a:solidFill>
                  <a:srgbClr val="000066"/>
                </a:solidFill>
              </a:rPr>
              <a:t>редко, </a:t>
            </a:r>
            <a:r>
              <a:rPr lang="ru-RU" dirty="0" smtClean="0">
                <a:solidFill>
                  <a:srgbClr val="000066"/>
                </a:solidFill>
              </a:rPr>
              <a:t>кто </a:t>
            </a:r>
            <a:r>
              <a:rPr lang="ru-RU" dirty="0" smtClean="0">
                <a:solidFill>
                  <a:srgbClr val="000066"/>
                </a:solidFill>
              </a:rPr>
              <a:t>произнесёт </a:t>
            </a:r>
            <a:r>
              <a:rPr lang="ru-RU" dirty="0" smtClean="0">
                <a:solidFill>
                  <a:srgbClr val="000066"/>
                </a:solidFill>
              </a:rPr>
              <a:t>слово «аршин» или «фунтик» (</a:t>
            </a:r>
            <a:r>
              <a:rPr lang="ru-RU" dirty="0" smtClean="0">
                <a:solidFill>
                  <a:srgbClr val="000066"/>
                </a:solidFill>
              </a:rPr>
              <a:t>фунт), но лично мне интересно  знать, что обозначают эти слова</a:t>
            </a:r>
          </a:p>
          <a:p>
            <a:pPr eaLnBrk="1" hangingPunct="1">
              <a:buFontTx/>
              <a:buNone/>
            </a:pPr>
            <a:r>
              <a:rPr lang="ru-RU" dirty="0" smtClean="0">
                <a:solidFill>
                  <a:srgbClr val="000066"/>
                </a:solidFill>
              </a:rPr>
              <a:t>. А если мне это интересно, то, значит, может быть интересным еще для десятка тысяч людей!</a:t>
            </a:r>
            <a:r>
              <a:rPr lang="ru-RU" dirty="0" smtClean="0"/>
              <a:t> </a:t>
            </a:r>
            <a:endParaRPr lang="ru-RU" dirty="0" smtClean="0"/>
          </a:p>
        </p:txBody>
      </p:sp>
      <p:sp>
        <p:nvSpPr>
          <p:cNvPr id="4100" name="WordArt 4"/>
          <p:cNvSpPr>
            <a:spLocks noChangeArrowheads="1" noChangeShapeType="1" noTextEdit="1"/>
          </p:cNvSpPr>
          <p:nvPr/>
        </p:nvSpPr>
        <p:spPr bwMode="auto">
          <a:xfrm>
            <a:off x="1692275" y="188913"/>
            <a:ext cx="6048375" cy="1408112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18750"/>
              </a:avLst>
            </a:prstTxWarp>
          </a:bodyPr>
          <a:lstStyle/>
          <a:p>
            <a:pPr algn="dist"/>
            <a:r>
              <a:rPr lang="ru-RU" sz="3600" kern="10" spc="72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Вступление.</a:t>
            </a:r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79388" y="1844675"/>
            <a:ext cx="4176712" cy="4751388"/>
          </a:xfrm>
        </p:spPr>
        <p:txBody>
          <a:bodyPr/>
          <a:lstStyle/>
          <a:p>
            <a:pPr eaLnBrk="1" hangingPunct="1"/>
            <a:r>
              <a:rPr lang="ru-RU" sz="2800" b="1" dirty="0" smtClean="0">
                <a:solidFill>
                  <a:schemeClr val="accent2"/>
                </a:solidFill>
              </a:rPr>
              <a:t>Русская система мер</a:t>
            </a:r>
            <a:r>
              <a:rPr lang="ru-RU" sz="2800" dirty="0" smtClean="0">
                <a:solidFill>
                  <a:schemeClr val="accent2"/>
                </a:solidFill>
              </a:rPr>
              <a:t> — система мер, традиционно применявшихся на Руси и в Российской империи. На смену русской системе пришла метрическая система мер, которая была допущена </a:t>
            </a:r>
            <a:r>
              <a:rPr lang="ru-RU" sz="2800" dirty="0" smtClean="0">
                <a:solidFill>
                  <a:schemeClr val="accent2"/>
                </a:solidFill>
              </a:rPr>
              <a:t>к применению </a:t>
            </a:r>
            <a:r>
              <a:rPr lang="ru-RU" sz="2800" dirty="0" smtClean="0">
                <a:solidFill>
                  <a:schemeClr val="accent2"/>
                </a:solidFill>
              </a:rPr>
              <a:t>в России</a:t>
            </a:r>
            <a:r>
              <a:rPr lang="ru-RU" dirty="0" smtClean="0">
                <a:solidFill>
                  <a:schemeClr val="accent2"/>
                </a:solidFill>
              </a:rPr>
              <a:t>.</a:t>
            </a:r>
          </a:p>
        </p:txBody>
      </p:sp>
      <p:sp>
        <p:nvSpPr>
          <p:cNvPr id="5123" name="Rectangle 10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ru-RU" smtClean="0"/>
          </a:p>
          <a:p>
            <a:pPr eaLnBrk="1" hangingPunct="1"/>
            <a:endParaRPr lang="ru-RU" smtClean="0"/>
          </a:p>
        </p:txBody>
      </p:sp>
      <p:sp>
        <p:nvSpPr>
          <p:cNvPr id="5124" name="WordArt 4"/>
          <p:cNvSpPr>
            <a:spLocks noChangeArrowheads="1" noChangeShapeType="1" noTextEdit="1"/>
          </p:cNvSpPr>
          <p:nvPr/>
        </p:nvSpPr>
        <p:spPr bwMode="auto">
          <a:xfrm>
            <a:off x="971600" y="260648"/>
            <a:ext cx="7056065" cy="12239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Старинные </a:t>
            </a:r>
            <a:r>
              <a:rPr lang="ru-RU" sz="3600" kern="10" dirty="0" smtClean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меры</a:t>
            </a:r>
            <a:endParaRPr lang="ru-RU" sz="3600" kern="10" dirty="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Impact"/>
            </a:endParaRPr>
          </a:p>
        </p:txBody>
      </p:sp>
      <p:pic>
        <p:nvPicPr>
          <p:cNvPr id="5125" name="Picture 14" descr="1344260683_numbers-graphic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3438" y="1628775"/>
            <a:ext cx="4321175" cy="504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6"/>
          <p:cNvSpPr>
            <a:spLocks noGrp="1" noChangeArrowheads="1"/>
          </p:cNvSpPr>
          <p:nvPr>
            <p:ph type="ctrTitle"/>
          </p:nvPr>
        </p:nvSpPr>
        <p:spPr>
          <a:xfrm>
            <a:off x="0" y="1484313"/>
            <a:ext cx="5003800" cy="5114925"/>
          </a:xfrm>
        </p:spPr>
        <p:txBody>
          <a:bodyPr/>
          <a:lstStyle/>
          <a:p>
            <a:pPr eaLnBrk="1" hangingPunct="1"/>
            <a:r>
              <a:rPr lang="ru-RU" sz="3600" smtClean="0">
                <a:solidFill>
                  <a:schemeClr val="accent2"/>
                </a:solidFill>
              </a:rPr>
              <a:t>Система древнерусских мер длины включала в себя следующие основные меры: версту, сажень, аршин, локоть, пядь и вершок.</a:t>
            </a:r>
            <a:r>
              <a:rPr lang="ru-RU" smtClean="0"/>
              <a:t> 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03350" y="3860800"/>
            <a:ext cx="6400800" cy="1752600"/>
          </a:xfrm>
        </p:spPr>
        <p:txBody>
          <a:bodyPr/>
          <a:lstStyle/>
          <a:p>
            <a:pPr eaLnBrk="1" hangingPunct="1"/>
            <a:r>
              <a:rPr lang="ru-RU" b="1" smtClean="0"/>
              <a:t>   </a:t>
            </a:r>
            <a:endParaRPr lang="ru-RU" smtClean="0"/>
          </a:p>
        </p:txBody>
      </p:sp>
      <p:sp>
        <p:nvSpPr>
          <p:cNvPr id="6148" name="WordArt 4"/>
          <p:cNvSpPr>
            <a:spLocks noChangeArrowheads="1" noChangeShapeType="1" noTextEdit="1"/>
          </p:cNvSpPr>
          <p:nvPr/>
        </p:nvSpPr>
        <p:spPr bwMode="auto">
          <a:xfrm>
            <a:off x="1403350" y="260350"/>
            <a:ext cx="6769100" cy="11525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Меры длинны.</a:t>
            </a:r>
          </a:p>
        </p:txBody>
      </p:sp>
      <p:sp>
        <p:nvSpPr>
          <p:cNvPr id="6149" name="Rectangle 5"/>
          <p:cNvSpPr>
            <a:spLocks noChangeArrowheads="1"/>
          </p:cNvSpPr>
          <p:nvPr/>
        </p:nvSpPr>
        <p:spPr bwMode="auto">
          <a:xfrm>
            <a:off x="-2443163" y="3246438"/>
            <a:ext cx="247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ru-RU"/>
              <a:t> </a:t>
            </a:r>
          </a:p>
        </p:txBody>
      </p:sp>
      <p:sp>
        <p:nvSpPr>
          <p:cNvPr id="6150" name="Rectangle 7"/>
          <p:cNvSpPr>
            <a:spLocks noChangeArrowheads="1"/>
          </p:cNvSpPr>
          <p:nvPr/>
        </p:nvSpPr>
        <p:spPr bwMode="auto">
          <a:xfrm>
            <a:off x="3276600" y="2133600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>
              <a:solidFill>
                <a:schemeClr val="tx2"/>
              </a:solidFill>
            </a:endParaRPr>
          </a:p>
        </p:txBody>
      </p:sp>
      <p:pic>
        <p:nvPicPr>
          <p:cNvPr id="6151" name="Picture 9" descr="&amp;Scy;&amp;tcy;&amp;acy;&amp;rcy;&amp;icy;&amp;ncy;&amp;ncy;&amp;ycy;&amp;iecy; &amp;rcy;&amp;ucy;&amp;scy;&amp;scy;&amp;kcy;&amp;icy;&amp;iecy; &amp;mcy;&amp;iecy;&amp;rcy;&amp;ycy; &amp;dcy;&amp;lcy;&amp;icy;&amp;ncy;&amp;ycy;, &amp;vcy;&amp;iecy;&amp;scy;&amp;acy;, &amp;ocy;&amp;bcy;&amp;hardcy;&amp;iocy;&amp;mcy;&amp;acy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3800" y="1484313"/>
            <a:ext cx="3960813" cy="5113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push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dirty="0" smtClean="0">
              <a:solidFill>
                <a:srgbClr val="FF0000"/>
              </a:solidFill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512" y="1773238"/>
            <a:ext cx="6768752" cy="4525962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b="1" dirty="0" smtClean="0">
                <a:latin typeface="Arial Narrow" pitchFamily="34" charset="0"/>
              </a:rPr>
              <a:t>   </a:t>
            </a:r>
            <a:r>
              <a:rPr lang="ru-RU" b="1" dirty="0" smtClean="0">
                <a:solidFill>
                  <a:schemeClr val="accent2"/>
                </a:solidFill>
                <a:latin typeface="Arial Narrow" pitchFamily="34" charset="0"/>
              </a:rPr>
              <a:t>Верста </a:t>
            </a:r>
            <a:r>
              <a:rPr lang="ru-RU" dirty="0" smtClean="0">
                <a:solidFill>
                  <a:schemeClr val="accent2"/>
                </a:solidFill>
                <a:latin typeface="Arial Narrow" pitchFamily="34" charset="0"/>
              </a:rPr>
              <a:t>- старорусская путевая мера . Этим словом, первоначально называли расстояние, пройденное от одного поворота плуга до другого во время пахоты.</a:t>
            </a:r>
            <a:r>
              <a:rPr lang="ru-RU" dirty="0" smtClean="0">
                <a:latin typeface="Arial Narrow" pitchFamily="34" charset="0"/>
              </a:rPr>
              <a:t>  </a:t>
            </a:r>
            <a:r>
              <a:rPr lang="ru-RU" b="1" dirty="0" smtClean="0">
                <a:solidFill>
                  <a:schemeClr val="accent2"/>
                </a:solidFill>
                <a:latin typeface="Arial Narrow" pitchFamily="34" charset="0"/>
              </a:rPr>
              <a:t>1 верста = 1066,8 м.</a:t>
            </a:r>
          </a:p>
          <a:p>
            <a:pPr eaLnBrk="1" hangingPunct="1">
              <a:lnSpc>
                <a:spcPct val="90000"/>
              </a:lnSpc>
            </a:pPr>
            <a:r>
              <a:rPr lang="ru-RU" sz="2000" b="1" dirty="0" smtClean="0">
                <a:solidFill>
                  <a:schemeClr val="accent2"/>
                </a:solidFill>
              </a:rPr>
              <a:t>     </a:t>
            </a:r>
            <a:r>
              <a:rPr lang="ru-RU" sz="2800" b="1" dirty="0" smtClean="0">
                <a:solidFill>
                  <a:schemeClr val="accent2"/>
                </a:solidFill>
              </a:rPr>
              <a:t>Сажень </a:t>
            </a:r>
            <a:r>
              <a:rPr lang="ru-RU" sz="2800" dirty="0" smtClean="0">
                <a:solidFill>
                  <a:schemeClr val="accent2"/>
                </a:solidFill>
              </a:rPr>
              <a:t>- одна из наиболее распространенных на Руси мер длины. Различных по назначению саженей было больше десяти.  </a:t>
            </a:r>
            <a:r>
              <a:rPr lang="ru-RU" sz="2800" b="1" dirty="0" smtClean="0">
                <a:solidFill>
                  <a:schemeClr val="accent2"/>
                </a:solidFill>
              </a:rPr>
              <a:t>1 сажень = 151,4</a:t>
            </a:r>
            <a:r>
              <a:rPr lang="ru-RU" sz="2800" b="1" dirty="0" smtClean="0"/>
              <a:t> </a:t>
            </a:r>
            <a:r>
              <a:rPr lang="ru-RU" sz="2800" b="1" dirty="0" smtClean="0">
                <a:solidFill>
                  <a:schemeClr val="accent2"/>
                </a:solidFill>
              </a:rPr>
              <a:t>см.     </a:t>
            </a:r>
          </a:p>
        </p:txBody>
      </p:sp>
      <p:sp>
        <p:nvSpPr>
          <p:cNvPr id="7172" name="WordArt 4"/>
          <p:cNvSpPr>
            <a:spLocks noChangeArrowheads="1" noChangeShapeType="1" noTextEdit="1"/>
          </p:cNvSpPr>
          <p:nvPr/>
        </p:nvSpPr>
        <p:spPr bwMode="auto">
          <a:xfrm>
            <a:off x="1476375" y="260350"/>
            <a:ext cx="6840041" cy="1100138"/>
          </a:xfrm>
          <a:prstGeom prst="rect">
            <a:avLst/>
          </a:prstGeom>
        </p:spPr>
        <p:txBody>
          <a:bodyPr wrap="none" fromWordArt="1">
            <a:prstTxWarp prst="textTriangleInverted">
              <a:avLst>
                <a:gd name="adj" fmla="val 52518"/>
              </a:avLst>
            </a:prstTxWarp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kern="1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cs typeface="Arial"/>
              </a:rPr>
              <a:t>Верста и </a:t>
            </a:r>
            <a:r>
              <a:rPr lang="ru-RU" sz="3600" b="1" kern="1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cs typeface="Arial"/>
              </a:rPr>
              <a:t>Сажень</a:t>
            </a:r>
            <a:endParaRPr lang="ru-RU" sz="3600" b="1" kern="1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/>
              <a:cs typeface="Arial"/>
            </a:endParaRPr>
          </a:p>
        </p:txBody>
      </p:sp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48264" y="1628800"/>
            <a:ext cx="1905000" cy="254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4437112"/>
            <a:ext cx="2296000" cy="2097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196752"/>
            <a:ext cx="8219256" cy="4525963"/>
          </a:xfrm>
        </p:spPr>
        <p:txBody>
          <a:bodyPr/>
          <a:lstStyle/>
          <a:p>
            <a:pPr eaLnBrk="1" hangingPunct="1"/>
            <a:r>
              <a:rPr lang="ru-RU" dirty="0" smtClean="0"/>
              <a:t>   </a:t>
            </a:r>
            <a:r>
              <a:rPr lang="ru-RU" sz="2800" b="1" dirty="0" smtClean="0">
                <a:solidFill>
                  <a:schemeClr val="accent2"/>
                </a:solidFill>
                <a:latin typeface="Arial Narrow" pitchFamily="34" charset="0"/>
              </a:rPr>
              <a:t>Аршин</a:t>
            </a:r>
            <a:r>
              <a:rPr lang="ru-RU" sz="2800" dirty="0" smtClean="0">
                <a:solidFill>
                  <a:schemeClr val="accent2"/>
                </a:solidFill>
                <a:latin typeface="Arial Narrow" pitchFamily="34" charset="0"/>
              </a:rPr>
              <a:t> - старинная русская мера длины, равная, в современном исчислении</a:t>
            </a:r>
            <a:r>
              <a:rPr lang="ru-RU" sz="2800" b="1" dirty="0" smtClean="0">
                <a:solidFill>
                  <a:schemeClr val="accent2"/>
                </a:solidFill>
                <a:latin typeface="Arial Narrow" pitchFamily="34" charset="0"/>
              </a:rPr>
              <a:t> 0,7112м</a:t>
            </a:r>
            <a:r>
              <a:rPr lang="ru-RU" sz="2800" dirty="0" smtClean="0">
                <a:solidFill>
                  <a:schemeClr val="accent2"/>
                </a:solidFill>
                <a:latin typeface="Arial Narrow" pitchFamily="34" charset="0"/>
              </a:rPr>
              <a:t>. Аршином, так же, называли мерную линейку, на которую, обычно, наносили деления в вершках. </a:t>
            </a:r>
          </a:p>
          <a:p>
            <a:pPr eaLnBrk="1" hangingPunct="1"/>
            <a:r>
              <a:rPr lang="ru-RU" sz="2800" b="1" dirty="0" smtClean="0">
                <a:solidFill>
                  <a:schemeClr val="accent2"/>
                </a:solidFill>
                <a:latin typeface="Arial Narrow" pitchFamily="34" charset="0"/>
              </a:rPr>
              <a:t>   </a:t>
            </a:r>
            <a:r>
              <a:rPr lang="ru-RU" sz="2800" b="1" dirty="0" smtClean="0">
                <a:solidFill>
                  <a:schemeClr val="accent2"/>
                </a:solidFill>
                <a:latin typeface="Arial Narrow" pitchFamily="34" charset="0"/>
              </a:rPr>
              <a:t>Локоть </a:t>
            </a:r>
            <a:r>
              <a:rPr lang="ru-RU" sz="2800" dirty="0" smtClean="0">
                <a:solidFill>
                  <a:schemeClr val="accent2"/>
                </a:solidFill>
                <a:latin typeface="Arial Narrow" pitchFamily="34" charset="0"/>
              </a:rPr>
              <a:t>- равнялся длине руки от пальцев до локтя. Величина этой древнейшей меры длины, по разным источникам, составляла </a:t>
            </a:r>
            <a:r>
              <a:rPr lang="ru-RU" sz="2800" b="1" dirty="0" smtClean="0">
                <a:solidFill>
                  <a:schemeClr val="accent2"/>
                </a:solidFill>
                <a:latin typeface="Arial Narrow" pitchFamily="34" charset="0"/>
              </a:rPr>
              <a:t>от 38 до 47 см. </a:t>
            </a:r>
          </a:p>
        </p:txBody>
      </p:sp>
      <p:sp>
        <p:nvSpPr>
          <p:cNvPr id="8196" name="WordArt 4"/>
          <p:cNvSpPr>
            <a:spLocks noChangeArrowheads="1" noChangeShapeType="1" noTextEdit="1"/>
          </p:cNvSpPr>
          <p:nvPr/>
        </p:nvSpPr>
        <p:spPr bwMode="auto">
          <a:xfrm>
            <a:off x="1835150" y="260350"/>
            <a:ext cx="5184775" cy="936625"/>
          </a:xfrm>
          <a:prstGeom prst="rect">
            <a:avLst/>
          </a:prstGeom>
        </p:spPr>
        <p:txBody>
          <a:bodyPr wrap="none" fromWordArt="1">
            <a:prstTxWarp prst="textTriangle">
              <a:avLst/>
            </a:prstTxWarp>
          </a:bodyPr>
          <a:lstStyle/>
          <a:p>
            <a:pPr algn="ctr"/>
            <a:r>
              <a:rPr lang="ru-RU" sz="3600" b="1" kern="1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/>
                <a:cs typeface="Arial"/>
              </a:rPr>
              <a:t>Аршин</a:t>
            </a:r>
            <a:r>
              <a:rPr lang="ru-RU" sz="3600" kern="10" dirty="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B2B2B2">
                    <a:alpha val="50195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"/>
                <a:cs typeface="Arial"/>
              </a:rPr>
              <a:t> и </a:t>
            </a:r>
            <a:r>
              <a:rPr lang="ru-RU" sz="3600" kern="10" dirty="0" smtClean="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B2B2B2">
                    <a:alpha val="50195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"/>
                <a:cs typeface="Arial"/>
              </a:rPr>
              <a:t>Локоть</a:t>
            </a:r>
            <a:endParaRPr lang="ru-RU" sz="3600" kern="10" dirty="0">
              <a:ln w="12700">
                <a:solidFill>
                  <a:srgbClr val="3333CC"/>
                </a:solidFill>
                <a:round/>
                <a:headEnd/>
                <a:tailEnd/>
              </a:ln>
              <a:solidFill>
                <a:srgbClr val="B2B2B2">
                  <a:alpha val="50195"/>
                </a:srgbClr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Arial"/>
              <a:cs typeface="Arial"/>
            </a:endParaRPr>
          </a:p>
        </p:txBody>
      </p:sp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4869160"/>
            <a:ext cx="2095500" cy="174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4725144"/>
            <a:ext cx="4391025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5843588" cy="4525963"/>
          </a:xfrm>
        </p:spPr>
        <p:txBody>
          <a:bodyPr/>
          <a:lstStyle/>
          <a:p>
            <a:pPr eaLnBrk="1" hangingPunct="1"/>
            <a:r>
              <a:rPr lang="ru-RU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ru-RU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b="1" dirty="0" smtClean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Пядь </a:t>
            </a:r>
            <a:r>
              <a:rPr lang="ru-RU" dirty="0" smtClean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- расстояние между концами расставленных большого и указательного пальцев = </a:t>
            </a:r>
            <a:r>
              <a:rPr lang="ru-RU" b="1" dirty="0" smtClean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17,78 </a:t>
            </a:r>
            <a:r>
              <a:rPr lang="ru-RU" b="1" dirty="0" smtClean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см</a:t>
            </a:r>
            <a:r>
              <a:rPr lang="ru-RU" dirty="0" smtClean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eaLnBrk="1" hangingPunct="1"/>
            <a:r>
              <a:rPr lang="ru-RU" b="1" dirty="0" smtClean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Вершок</a:t>
            </a:r>
            <a:r>
              <a:rPr lang="ru-RU" dirty="0" smtClean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smtClean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- равнялся 1/16 аршина, 1/4 четверти. В современном исчислении - </a:t>
            </a:r>
            <a:r>
              <a:rPr lang="ru-RU" b="1" dirty="0" smtClean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4,44см. </a:t>
            </a:r>
          </a:p>
        </p:txBody>
      </p:sp>
      <p:sp>
        <p:nvSpPr>
          <p:cNvPr id="9220" name="WordArt 4"/>
          <p:cNvSpPr>
            <a:spLocks noChangeArrowheads="1" noChangeShapeType="1" noTextEdit="1"/>
          </p:cNvSpPr>
          <p:nvPr/>
        </p:nvSpPr>
        <p:spPr bwMode="auto">
          <a:xfrm>
            <a:off x="755576" y="188913"/>
            <a:ext cx="8064896" cy="12223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Impact"/>
              </a:rPr>
              <a:t>Пядь и Вершок</a:t>
            </a:r>
          </a:p>
        </p:txBody>
      </p:sp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1628800"/>
            <a:ext cx="2229778" cy="1562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8184" y="3933056"/>
            <a:ext cx="2571750" cy="200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484313"/>
            <a:ext cx="3816350" cy="5184775"/>
          </a:xfrm>
        </p:spPr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10244" name="Picture 5" descr="223003_360765957342672_874606274_n-640x64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350" y="1412875"/>
            <a:ext cx="6121400" cy="5110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5" name="WordArt 6"/>
          <p:cNvSpPr>
            <a:spLocks noChangeArrowheads="1" noChangeShapeType="1" noTextEdit="1"/>
          </p:cNvSpPr>
          <p:nvPr/>
        </p:nvSpPr>
        <p:spPr bwMode="auto">
          <a:xfrm>
            <a:off x="1403350" y="333375"/>
            <a:ext cx="6842125" cy="1027113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r>
              <a:rPr lang="ru-RU" sz="3600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"/>
                <a:cs typeface="Arial"/>
              </a:rPr>
              <a:t>Меры </a:t>
            </a:r>
            <a:r>
              <a:rPr lang="ru-RU" sz="3600" kern="10" dirty="0" smtClean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"/>
                <a:cs typeface="Arial"/>
              </a:rPr>
              <a:t>длинны</a:t>
            </a:r>
            <a:endParaRPr lang="ru-RU" sz="3600" kern="10" dirty="0">
              <a:ln w="12700">
                <a:solidFill>
                  <a:srgbClr val="B2B2B2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520402"/>
                  </a:gs>
                  <a:gs pos="100000">
                    <a:srgbClr val="FFCC00"/>
                  </a:gs>
                </a:gsLst>
                <a:lin ang="5400000" scaled="1"/>
              </a:gradFill>
              <a:effectLst>
                <a:outerShdw dist="35921" dir="2700000" sy="50000" rotWithShape="0">
                  <a:srgbClr val="875B0D">
                    <a:alpha val="70000"/>
                  </a:srgbClr>
                </a:outerShdw>
              </a:effectLst>
              <a:latin typeface="Arial"/>
              <a:cs typeface="Arial"/>
            </a:endParaRPr>
          </a:p>
        </p:txBody>
      </p:sp>
    </p:spTree>
  </p:cSld>
  <p:clrMapOvr>
    <a:masterClrMapping/>
  </p:clrMapOvr>
  <p:transition spd="med">
    <p:blind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628775"/>
            <a:ext cx="8229600" cy="5040585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ru-RU" sz="3600" dirty="0" smtClean="0"/>
              <a:t>На </a:t>
            </a:r>
            <a:r>
              <a:rPr lang="ru-RU" sz="3600" dirty="0" smtClean="0"/>
              <a:t>Руси использовались в торговле следующие меры веса </a:t>
            </a:r>
            <a:br>
              <a:rPr lang="ru-RU" sz="3600" dirty="0" smtClean="0"/>
            </a:br>
            <a:r>
              <a:rPr lang="ru-RU" sz="3600" b="1" dirty="0" smtClean="0"/>
              <a:t>•</a:t>
            </a:r>
            <a:r>
              <a:rPr lang="ru-RU" sz="3600" dirty="0" smtClean="0"/>
              <a:t>  </a:t>
            </a:r>
            <a:r>
              <a:rPr lang="ru-RU" sz="3600" b="1" dirty="0" smtClean="0"/>
              <a:t>берковец</a:t>
            </a:r>
            <a:r>
              <a:rPr lang="ru-RU" sz="3600" dirty="0" smtClean="0"/>
              <a:t> =  10 пудов </a:t>
            </a:r>
            <a:br>
              <a:rPr lang="ru-RU" sz="3600" dirty="0" smtClean="0"/>
            </a:br>
            <a:r>
              <a:rPr lang="ru-RU" sz="3600" b="1" dirty="0" smtClean="0"/>
              <a:t>•</a:t>
            </a:r>
            <a:r>
              <a:rPr lang="ru-RU" sz="3600" dirty="0" smtClean="0"/>
              <a:t>  </a:t>
            </a:r>
            <a:r>
              <a:rPr lang="ru-RU" sz="3600" b="1" dirty="0" smtClean="0"/>
              <a:t>пуд</a:t>
            </a:r>
            <a:r>
              <a:rPr lang="ru-RU" sz="3600" dirty="0" smtClean="0"/>
              <a:t> =  40 фунтов = 16,38 кг </a:t>
            </a:r>
            <a:br>
              <a:rPr lang="ru-RU" sz="3600" dirty="0" smtClean="0"/>
            </a:br>
            <a:r>
              <a:rPr lang="ru-RU" sz="3600" b="1" dirty="0" smtClean="0"/>
              <a:t>•</a:t>
            </a:r>
            <a:r>
              <a:rPr lang="ru-RU" sz="3600" dirty="0" smtClean="0"/>
              <a:t> </a:t>
            </a:r>
            <a:r>
              <a:rPr lang="ru-RU" sz="3600" b="1" dirty="0" smtClean="0"/>
              <a:t> фунт (гривна) </a:t>
            </a:r>
            <a:r>
              <a:rPr lang="ru-RU" sz="3600" dirty="0" smtClean="0"/>
              <a:t>=  96 золотников = 0,41 кг </a:t>
            </a:r>
            <a:br>
              <a:rPr lang="ru-RU" sz="3600" dirty="0" smtClean="0"/>
            </a:br>
            <a:r>
              <a:rPr lang="ru-RU" sz="3600" b="1" dirty="0" smtClean="0"/>
              <a:t>•</a:t>
            </a:r>
            <a:r>
              <a:rPr lang="ru-RU" sz="3600" dirty="0" smtClean="0"/>
              <a:t> </a:t>
            </a:r>
            <a:r>
              <a:rPr lang="ru-RU" sz="3600" b="1" dirty="0" smtClean="0"/>
              <a:t> лот </a:t>
            </a:r>
            <a:r>
              <a:rPr lang="ru-RU" sz="3600" dirty="0" smtClean="0"/>
              <a:t>=  3 золотника = 12,797 г </a:t>
            </a:r>
            <a:br>
              <a:rPr lang="ru-RU" sz="3600" dirty="0" smtClean="0"/>
            </a:br>
            <a:r>
              <a:rPr lang="ru-RU" sz="3600" b="1" dirty="0" smtClean="0"/>
              <a:t>•</a:t>
            </a:r>
            <a:r>
              <a:rPr lang="ru-RU" sz="3600" dirty="0" smtClean="0"/>
              <a:t>  </a:t>
            </a:r>
            <a:r>
              <a:rPr lang="ru-RU" sz="3600" b="1" dirty="0" smtClean="0"/>
              <a:t>золотни</a:t>
            </a:r>
            <a:r>
              <a:rPr lang="ru-RU" sz="3600" dirty="0" smtClean="0"/>
              <a:t>к =  4,27 г </a:t>
            </a:r>
            <a:br>
              <a:rPr lang="ru-RU" sz="3600" dirty="0" smtClean="0"/>
            </a:br>
            <a:r>
              <a:rPr lang="ru-RU" sz="3600" b="1" dirty="0" smtClean="0"/>
              <a:t>•  доля </a:t>
            </a:r>
            <a:r>
              <a:rPr lang="ru-RU" sz="3600" dirty="0" smtClean="0"/>
              <a:t>=  0,044 г </a:t>
            </a:r>
          </a:p>
        </p:txBody>
      </p:sp>
      <p:sp>
        <p:nvSpPr>
          <p:cNvPr id="11268" name="WordArt 4"/>
          <p:cNvSpPr>
            <a:spLocks noChangeArrowheads="1" noChangeShapeType="1" noTextEdit="1"/>
          </p:cNvSpPr>
          <p:nvPr/>
        </p:nvSpPr>
        <p:spPr bwMode="auto">
          <a:xfrm>
            <a:off x="2051050" y="260350"/>
            <a:ext cx="4752975" cy="1198563"/>
          </a:xfrm>
          <a:prstGeom prst="rect">
            <a:avLst/>
          </a:prstGeom>
        </p:spPr>
        <p:txBody>
          <a:bodyPr wrap="none" fromWordArt="1">
            <a:prstTxWarp prst="textPlain">
              <a:avLst/>
            </a:prstTxWarp>
          </a:bodyPr>
          <a:lstStyle/>
          <a:p>
            <a:pPr algn="ctr"/>
            <a:r>
              <a:rPr lang="ru-RU" sz="3600" b="1" kern="1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/>
                <a:cs typeface="Arial"/>
              </a:rPr>
              <a:t>Меры Веса</a:t>
            </a:r>
          </a:p>
        </p:txBody>
      </p:sp>
    </p:spTree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12291" name="Rectangle 12"/>
          <p:cNvSpPr>
            <a:spLocks noGrp="1" noChangeArrowheads="1"/>
          </p:cNvSpPr>
          <p:nvPr>
            <p:ph type="body" idx="1"/>
          </p:nvPr>
        </p:nvSpPr>
        <p:spPr>
          <a:xfrm>
            <a:off x="539750" y="1700213"/>
            <a:ext cx="8229600" cy="4525962"/>
          </a:xfrm>
        </p:spPr>
        <p:txBody>
          <a:bodyPr/>
          <a:lstStyle/>
          <a:p>
            <a:pPr eaLnBrk="1" hangingPunct="1">
              <a:buFontTx/>
              <a:buNone/>
            </a:pPr>
            <a:endParaRPr lang="ru-RU" smtClean="0"/>
          </a:p>
        </p:txBody>
      </p:sp>
      <p:sp>
        <p:nvSpPr>
          <p:cNvPr id="12292" name="WordArt 4"/>
          <p:cNvSpPr>
            <a:spLocks noChangeArrowheads="1" noChangeShapeType="1" noTextEdit="1"/>
          </p:cNvSpPr>
          <p:nvPr/>
        </p:nvSpPr>
        <p:spPr bwMode="auto">
          <a:xfrm>
            <a:off x="467544" y="2420938"/>
            <a:ext cx="7992888" cy="1485900"/>
          </a:xfrm>
          <a:prstGeom prst="rect">
            <a:avLst/>
          </a:prstGeom>
        </p:spPr>
        <p:txBody>
          <a:bodyPr wrap="none" fromWordArt="1">
            <a:prstTxWarp prst="textStop">
              <a:avLst>
                <a:gd name="adj" fmla="val 22222"/>
              </a:avLst>
            </a:prstTxWarp>
          </a:bodyPr>
          <a:lstStyle/>
          <a:p>
            <a:pPr algn="ctr"/>
            <a:r>
              <a:rPr lang="ru-RU" sz="3600" b="1" kern="10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Impact"/>
              </a:rPr>
              <a:t>Всем спасибо за </a:t>
            </a:r>
            <a:r>
              <a:rPr lang="ru-RU" sz="3600" b="1" kern="1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Impact"/>
              </a:rPr>
              <a:t>внимание</a:t>
            </a:r>
            <a:endParaRPr lang="ru-RU" sz="3600" kern="10" dirty="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Impact"/>
            </a:endParaRPr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214</TotalTime>
  <Words>329</Words>
  <Application>Microsoft Office PowerPoint</Application>
  <PresentationFormat>Экран (4:3)</PresentationFormat>
  <Paragraphs>31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5" baseType="lpstr">
      <vt:lpstr>Arial</vt:lpstr>
      <vt:lpstr>Calibri</vt:lpstr>
      <vt:lpstr>Arial Narrow</vt:lpstr>
      <vt:lpstr>Оформление по умолчанию</vt:lpstr>
      <vt:lpstr>Старинные меры</vt:lpstr>
      <vt:lpstr>Слайд 2</vt:lpstr>
      <vt:lpstr>Слайд 3</vt:lpstr>
      <vt:lpstr>Русская система мер — система мер, традиционно применявшихся на Руси и в Российской империи. На смену русской системе пришла метрическая система мер, которая была допущена к применению в России.</vt:lpstr>
      <vt:lpstr>Система древнерусских мер длины включала в себя следующие основные меры: версту, сажень, аршин, локоть, пядь и вершок. 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Samsung</dc:creator>
  <cp:lastModifiedBy>Аннушка</cp:lastModifiedBy>
  <cp:revision>13</cp:revision>
  <dcterms:created xsi:type="dcterms:W3CDTF">2013-03-31T08:01:27Z</dcterms:created>
  <dcterms:modified xsi:type="dcterms:W3CDTF">2013-04-20T10:59:33Z</dcterms:modified>
</cp:coreProperties>
</file>