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3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2.xml"/><Relationship Id="rId5" Type="http://schemas.openxmlformats.org/officeDocument/2006/relationships/slide" Target="slide10.xml"/><Relationship Id="rId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donetsk.prostogorod.ua/uploaded/jos_repo_users/979/.thumbs/c7bbaa6f8f45468b964c379c02ab9df9_500_0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620688"/>
            <a:ext cx="6912768" cy="864096"/>
          </a:xfrm>
        </p:spPr>
        <p:txBody>
          <a:bodyPr>
            <a:prstTxWarp prst="textTriangle">
              <a:avLst/>
            </a:prstTxWarp>
            <a:noAutofit/>
          </a:bodyPr>
          <a:lstStyle/>
          <a:p>
            <a:pPr algn="ctr"/>
            <a:r>
              <a:rPr lang="ru-RU" sz="48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Магические числа</a:t>
            </a:r>
            <a:endParaRPr lang="ru-RU" sz="48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653136"/>
            <a:ext cx="8458200" cy="9144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Проектная работа на тему «Числа в нашей жизни».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Апрель 2013</a:t>
            </a:r>
            <a:endParaRPr lang="ru-RU" b="1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691680" y="1052736"/>
            <a:ext cx="5760640" cy="2088232"/>
          </a:xfrm>
        </p:spPr>
        <p:txBody>
          <a:bodyPr>
            <a:prstTxWarp prst="textTriangle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12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3501008"/>
            <a:ext cx="7200800" cy="1040809"/>
          </a:xfrm>
        </p:spPr>
        <p:txBody>
          <a:bodyPr>
            <a:prstTxWarp prst="textTriangle">
              <a:avLst/>
            </a:prstTxWarp>
            <a:normAutofit/>
          </a:bodyPr>
          <a:lstStyle/>
          <a:p>
            <a:pPr algn="ctr"/>
            <a:r>
              <a:rPr lang="ru-RU" sz="4800" dirty="0" smtClean="0"/>
              <a:t>дюжина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 главную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южина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40568" y="13407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492896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800" b="1" dirty="0" smtClean="0"/>
              <a:t>1 – число Солнца (Отец), 2 – число Луны (Мать).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/>
              <a:t>С точки зрения чисто арифметической число 12 было необычайно удобным. </a:t>
            </a:r>
            <a:endParaRPr lang="ru-RU" sz="2800" b="1" dirty="0" smtClean="0"/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/>
              <a:t>Результаты </a:t>
            </a:r>
            <a:r>
              <a:rPr lang="ru-RU" sz="2800" b="1" dirty="0" smtClean="0"/>
              <a:t>сложения и вычитания, умножения и деления, связанные с числом 12, изучались, по ним делались довольно многозначительные выводы — как в выкладках черной магии, так и в христианском богословии. </a:t>
            </a:r>
            <a:endParaRPr lang="ru-RU" sz="2800" b="1" dirty="0"/>
          </a:p>
        </p:txBody>
      </p:sp>
      <p:pic>
        <p:nvPicPr>
          <p:cNvPr id="1028" name="Picture 4" descr="http://upload.wikimedia.org/wikipedia/commons/8/8d/BBFC_12_20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60648"/>
            <a:ext cx="2160240" cy="216024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На главную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339752" y="908720"/>
            <a:ext cx="4680520" cy="1219200"/>
          </a:xfrm>
        </p:spPr>
        <p:txBody>
          <a:bodyPr>
            <a:prstTxWarp prst="textTriangle">
              <a:avLst/>
            </a:prstTxWarp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13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2780928"/>
            <a:ext cx="7678688" cy="1184825"/>
          </a:xfrm>
        </p:spPr>
        <p:txBody>
          <a:bodyPr>
            <a:prstTxWarp prst="textTriangle">
              <a:avLst/>
            </a:prstTxWarp>
            <a:normAutofit/>
          </a:bodyPr>
          <a:lstStyle/>
          <a:p>
            <a:pPr algn="ctr"/>
            <a:r>
              <a:rPr lang="ru-RU" sz="4800" dirty="0" smtClean="0"/>
              <a:t>«Чёртова дюжина»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 главную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260648"/>
            <a:ext cx="4139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«Чёртова дюжина»</a:t>
            </a:r>
            <a:endParaRPr lang="ru-RU" sz="3600" b="1" dirty="0">
              <a:latin typeface="Arial Narrow" pitchFamily="34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23528" y="445314"/>
            <a:ext cx="478904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13 — число неверия и предательства.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Тайной вечере за столом сидело 13 персон — Иисус и 12 апостолов, включая Иуду, который уже согласился предать своего Учителя.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Однако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очевидно, что истоки ненависти к этому числу восходят к гораздо более ранним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временам,</a:t>
            </a:r>
            <a:r>
              <a:rPr lang="ru-RU" sz="2400" b="1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когда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созвездий на небе насчитывали не 12, а 13, и одно из них, которое связывают либо с ткачихой -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паучихой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Арахной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, либо со Змееносцем, было наиболее несчастливым.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4579" name="Picture 3" descr="http://www.herkesdinlesin.com/images/Photos/13musicband_13-anasayf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052736"/>
            <a:ext cx="3531865" cy="4762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На главную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24744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«П</a:t>
            </a:r>
            <a:r>
              <a:rPr lang="ru-RU" sz="3600" b="1" dirty="0" smtClean="0">
                <a:latin typeface="Arial Narrow" pitchFamily="34" charset="0"/>
              </a:rPr>
              <a:t>ятница тринадцатое»</a:t>
            </a:r>
            <a:endParaRPr lang="ru-RU" sz="3600" b="1" dirty="0"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132856"/>
            <a:ext cx="47525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Примета пятницы 13-го относительно недавнее. </a:t>
            </a:r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Возникло </a:t>
            </a:r>
            <a:r>
              <a:rPr lang="ru-RU" sz="2400" b="1" dirty="0" smtClean="0"/>
              <a:t>в результате слияния двух древних суеверий: о </a:t>
            </a:r>
            <a:r>
              <a:rPr lang="ru-RU" sz="2400" b="1" dirty="0" err="1" smtClean="0"/>
              <a:t>неблагоприятности</a:t>
            </a:r>
            <a:r>
              <a:rPr lang="ru-RU" sz="2400" b="1" dirty="0" smtClean="0"/>
              <a:t> пятницы и числа 13. </a:t>
            </a:r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Именно </a:t>
            </a:r>
            <a:r>
              <a:rPr lang="ru-RU" sz="2400" b="1" dirty="0" smtClean="0"/>
              <a:t>в пятницу распяли Иисуса Христа. </a:t>
            </a:r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На </a:t>
            </a:r>
            <a:r>
              <a:rPr lang="ru-RU" sz="2400" b="1" dirty="0" smtClean="0"/>
              <a:t>Тайной вечере тринадцатым был Иуда. </a:t>
            </a:r>
            <a:endParaRPr lang="ru-RU" sz="2400" b="1" dirty="0" smtClean="0"/>
          </a:p>
          <a:p>
            <a:pPr algn="just"/>
            <a:endParaRPr lang="ru-RU" sz="2400" dirty="0"/>
          </a:p>
        </p:txBody>
      </p:sp>
      <p:pic>
        <p:nvPicPr>
          <p:cNvPr id="26626" name="Picture 2" descr="http://www.yaom.ru/wp-content/uploads/friday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04664"/>
            <a:ext cx="3354161" cy="302433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На главную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3573016"/>
            <a:ext cx="3600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А вот в Португалии и Испании пятницу, наоборот, считают благоприятным днем для отплытия, ибо Колумб начал свое первое плавание, во время которого была открыта Америка, именно в пятницу.</a:t>
            </a:r>
            <a:endParaRPr lang="ru-RU" sz="2000" b="1" dirty="0" smtClean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В</a:t>
            </a:r>
            <a:r>
              <a:rPr lang="ru-RU" sz="3600" b="1" dirty="0" smtClean="0">
                <a:latin typeface="Arial Narrow" pitchFamily="34" charset="0"/>
              </a:rPr>
              <a:t>опросы </a:t>
            </a:r>
            <a:r>
              <a:rPr lang="ru-RU" sz="3600" b="1" dirty="0" smtClean="0">
                <a:latin typeface="Arial Narrow" pitchFamily="34" charset="0"/>
              </a:rPr>
              <a:t>для слушателей</a:t>
            </a:r>
            <a:endParaRPr lang="ru-RU" sz="3600" b="1" dirty="0"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548680"/>
            <a:ext cx="820891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800" b="1" dirty="0" smtClean="0"/>
              <a:t>Что обозначает число семь в пословицах и поговорках?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 smtClean="0"/>
              <a:t>Напишите «число дьявола» цифрами.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 smtClean="0"/>
              <a:t>Какой день недели в сочетании с тринадцатым числом составляет самый не счастливый день месяца в Греции?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 smtClean="0"/>
              <a:t>Назовите самое не счастливое число в Италии.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 smtClean="0"/>
              <a:t>Сколько птиц одновременно нужно увидеть моряку или шахтёру, чтобы накликать на себя беду?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 smtClean="0"/>
              <a:t>Где построен дом, выглядящий с верху как число шестьсот шестьдесят шесть?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 smtClean="0"/>
              <a:t>Что происходит с  Луной за семь дней?</a:t>
            </a:r>
          </a:p>
          <a:p>
            <a:pPr marL="342900" indent="-342900"/>
            <a:endParaRPr lang="ru-RU" sz="20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 главную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Вопросы для слушателей</a:t>
            </a:r>
            <a:b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</a:br>
            <a:endParaRPr lang="ru-RU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8. Что </a:t>
            </a:r>
            <a:r>
              <a:rPr lang="ru-RU" b="1" dirty="0" smtClean="0">
                <a:solidFill>
                  <a:schemeClr val="tx1"/>
                </a:solidFill>
              </a:rPr>
              <a:t>в переводе обозначает слово </a:t>
            </a:r>
            <a:r>
              <a:rPr lang="ru-RU" b="1" dirty="0" err="1" smtClean="0">
                <a:solidFill>
                  <a:schemeClr val="tx1"/>
                </a:solidFill>
              </a:rPr>
              <a:t>Арахна</a:t>
            </a:r>
            <a:r>
              <a:rPr lang="ru-RU" b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А. змееносец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Б. нечисть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В. Паук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9. В какой день недели распяли Иисуса Христа?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10. Богом </a:t>
            </a:r>
            <a:r>
              <a:rPr lang="ru-RU" b="1" dirty="0" smtClean="0">
                <a:solidFill>
                  <a:schemeClr val="tx1"/>
                </a:solidFill>
              </a:rPr>
              <a:t>чего был </a:t>
            </a:r>
            <a:r>
              <a:rPr lang="ru-RU" b="1" dirty="0" err="1" smtClean="0">
                <a:solidFill>
                  <a:schemeClr val="tx1"/>
                </a:solidFill>
              </a:rPr>
              <a:t>Локи</a:t>
            </a:r>
            <a:r>
              <a:rPr lang="ru-RU" b="1" dirty="0" smtClean="0">
                <a:solidFill>
                  <a:schemeClr val="tx1"/>
                </a:solidFill>
              </a:rPr>
              <a:t>?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А. хитрости и коварства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Б. лжи и обмана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В. ссоры и раздоров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667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Ссылки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30534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http://</a:t>
            </a:r>
            <a:r>
              <a:rPr lang="en-US" b="1" dirty="0" smtClean="0"/>
              <a:t>sueveriya.ru/archives/790</a:t>
            </a:r>
          </a:p>
          <a:p>
            <a:pPr algn="ctr"/>
            <a:r>
              <a:rPr lang="en-US" b="1" dirty="0" smtClean="0"/>
              <a:t>http://nsportal.ru/ap/drugoe/library/chisla-v-russkikh-narodnykh-skazkakh</a:t>
            </a:r>
          </a:p>
          <a:p>
            <a:pPr algn="ctr"/>
            <a:r>
              <a:rPr lang="en-US" b="1" dirty="0" smtClean="0"/>
              <a:t>http</a:t>
            </a:r>
            <a:r>
              <a:rPr lang="en-US" b="1" dirty="0"/>
              <a:t>://skazvikt.ucoz.ru/forum/4-28-1</a:t>
            </a:r>
          </a:p>
          <a:p>
            <a:pPr algn="ctr"/>
            <a:r>
              <a:rPr lang="en-US" b="1" dirty="0"/>
              <a:t>http://alexfl.ru/vechnoe/vechnoe_skazki.html</a:t>
            </a:r>
            <a:r>
              <a:rPr lang="ru-RU" b="1" dirty="0"/>
              <a:t>ъ</a:t>
            </a:r>
          </a:p>
          <a:p>
            <a:pPr algn="ctr"/>
            <a:r>
              <a:rPr lang="en-US" b="1" dirty="0"/>
              <a:t>http://www.profistart.ru/ps/blog/8704.html</a:t>
            </a:r>
          </a:p>
          <a:p>
            <a:pPr algn="ctr"/>
            <a:r>
              <a:rPr lang="en-US" b="1" dirty="0"/>
              <a:t>http://www.stressov.net/fobii/lchislo-zverjar-ili-bojazn-chisla-666.html</a:t>
            </a:r>
          </a:p>
          <a:p>
            <a:pPr algn="ctr"/>
            <a:r>
              <a:rPr lang="en-US" b="1" dirty="0"/>
              <a:t>http://www.astromeridian.ru/exclusive/</a:t>
            </a:r>
          </a:p>
          <a:p>
            <a:pPr algn="ctr"/>
            <a:r>
              <a:rPr lang="en-US" b="1" dirty="0"/>
              <a:t>http://www.neptun8.ru/Literatura/pyatnica13.htm</a:t>
            </a:r>
          </a:p>
          <a:p>
            <a:pPr algn="ctr"/>
            <a:r>
              <a:rPr lang="en-US" b="1" dirty="0"/>
              <a:t>http://muzey-factov.ru/tag/numbers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427517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44824"/>
            <a:ext cx="8748464" cy="84124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Презентацию выполнили</a:t>
            </a:r>
            <a:br>
              <a:rPr lang="ru-RU" sz="3200" dirty="0" smtClean="0"/>
            </a:br>
            <a:r>
              <a:rPr lang="ru-RU" sz="3200" dirty="0" smtClean="0"/>
              <a:t> ученицы 6в класса </a:t>
            </a:r>
            <a:br>
              <a:rPr lang="ru-RU" sz="3200" dirty="0" smtClean="0"/>
            </a:br>
            <a:r>
              <a:rPr lang="ru-RU" sz="3200" dirty="0" smtClean="0"/>
              <a:t>Андреева Елизавета и</a:t>
            </a:r>
            <a:br>
              <a:rPr lang="ru-RU" sz="3200" dirty="0" smtClean="0"/>
            </a:br>
            <a:r>
              <a:rPr lang="ru-RU" sz="3200" dirty="0" smtClean="0"/>
              <a:t>Балашова Анастасия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34290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СПАСИБО ЗА ВНИМАНИЕ!!!</a:t>
            </a:r>
            <a:endParaRPr lang="ru-RU" sz="3200" b="1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41248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             Содержание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1700808"/>
            <a:ext cx="7200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4000" dirty="0" smtClean="0"/>
              <a:t> </a:t>
            </a:r>
            <a:r>
              <a:rPr lang="ru-RU" sz="4000" b="1" dirty="0" smtClean="0"/>
              <a:t>Ч</a:t>
            </a:r>
            <a:r>
              <a:rPr lang="ru-RU" sz="4000" b="1" dirty="0" smtClean="0">
                <a:hlinkClick r:id="rId2" action="ppaction://hlinksldjump"/>
              </a:rPr>
              <a:t>исло </a:t>
            </a:r>
            <a:r>
              <a:rPr lang="ru-RU" sz="4000" b="1" dirty="0" smtClean="0">
                <a:hlinkClick r:id="rId2" action="ppaction://hlinksldjump"/>
              </a:rPr>
              <a:t>три</a:t>
            </a:r>
            <a:endParaRPr lang="ru-RU" sz="40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4000" b="1" dirty="0" smtClean="0">
                <a:hlinkClick r:id="rId3" action="ppaction://hlinksldjump"/>
              </a:rPr>
              <a:t> </a:t>
            </a:r>
            <a:r>
              <a:rPr lang="ru-RU" sz="4000" b="1" dirty="0" smtClean="0">
                <a:hlinkClick r:id="rId3" action="ppaction://hlinksldjump"/>
              </a:rPr>
              <a:t>Число </a:t>
            </a:r>
            <a:r>
              <a:rPr lang="ru-RU" sz="4000" b="1" dirty="0" smtClean="0">
                <a:hlinkClick r:id="rId3" action="ppaction://hlinksldjump"/>
              </a:rPr>
              <a:t>шесть</a:t>
            </a:r>
            <a:endParaRPr lang="ru-RU" sz="40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4000" b="1" dirty="0" smtClean="0"/>
              <a:t> </a:t>
            </a:r>
            <a:r>
              <a:rPr lang="ru-RU" sz="4000" b="1" dirty="0" smtClean="0"/>
              <a:t>Ч</a:t>
            </a:r>
            <a:r>
              <a:rPr lang="ru-RU" sz="4000" b="1" dirty="0" smtClean="0">
                <a:hlinkClick r:id="rId4" action="ppaction://hlinksldjump"/>
              </a:rPr>
              <a:t>исло </a:t>
            </a:r>
            <a:r>
              <a:rPr lang="ru-RU" sz="4000" b="1" dirty="0" smtClean="0">
                <a:hlinkClick r:id="rId4" action="ppaction://hlinksldjump"/>
              </a:rPr>
              <a:t>семь</a:t>
            </a:r>
            <a:endParaRPr lang="ru-RU" sz="40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4000" b="1" dirty="0" smtClean="0"/>
              <a:t> </a:t>
            </a:r>
            <a:r>
              <a:rPr lang="ru-RU" sz="4000" b="1" dirty="0" smtClean="0"/>
              <a:t>Ч</a:t>
            </a:r>
            <a:r>
              <a:rPr lang="ru-RU" sz="4000" b="1" dirty="0" smtClean="0">
                <a:hlinkClick r:id="rId5" action="ppaction://hlinksldjump"/>
              </a:rPr>
              <a:t>исло </a:t>
            </a:r>
            <a:r>
              <a:rPr lang="ru-RU" sz="4000" b="1" dirty="0" smtClean="0">
                <a:hlinkClick r:id="rId5" action="ppaction://hlinksldjump"/>
              </a:rPr>
              <a:t>двенадцать</a:t>
            </a:r>
            <a:endParaRPr lang="ru-RU" sz="40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4000" b="1" dirty="0" smtClean="0"/>
              <a:t> </a:t>
            </a:r>
            <a:r>
              <a:rPr lang="ru-RU" sz="4000" b="1" dirty="0" smtClean="0">
                <a:hlinkClick r:id="rId6" action="ppaction://hlinksldjump"/>
              </a:rPr>
              <a:t>«Чёртова </a:t>
            </a:r>
            <a:r>
              <a:rPr lang="ru-RU" sz="4000" b="1" dirty="0" smtClean="0">
                <a:hlinkClick r:id="rId6" action="ppaction://hlinksldjump"/>
              </a:rPr>
              <a:t>дюжина»</a:t>
            </a:r>
            <a:endParaRPr lang="ru-RU" sz="40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4000" b="1" dirty="0" smtClean="0">
                <a:hlinkClick r:id="rId7" action="ppaction://hlinksldjump"/>
              </a:rPr>
              <a:t>В</a:t>
            </a:r>
            <a:r>
              <a:rPr lang="ru-RU" sz="4000" b="1" dirty="0" smtClean="0">
                <a:hlinkClick r:id="rId7" action="ppaction://hlinksldjump"/>
              </a:rPr>
              <a:t>опросы </a:t>
            </a:r>
            <a:r>
              <a:rPr lang="ru-RU" sz="4000" b="1" dirty="0" smtClean="0">
                <a:hlinkClick r:id="rId7" action="ppaction://hlinksldjump"/>
              </a:rPr>
              <a:t>для внимательного слушателя</a:t>
            </a:r>
            <a:endParaRPr lang="ru-RU" sz="4000" b="1" dirty="0" smtClean="0"/>
          </a:p>
          <a:p>
            <a:endParaRPr lang="ru-RU" sz="28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140968"/>
            <a:ext cx="6912768" cy="1728192"/>
          </a:xfrm>
        </p:spPr>
        <p:txBody>
          <a:bodyPr>
            <a:prstTxWarp prst="textTriangleInverted">
              <a:avLst>
                <a:gd name="adj" fmla="val 51245"/>
              </a:avLst>
            </a:prstTxWarp>
          </a:bodyPr>
          <a:lstStyle/>
          <a:p>
            <a:pPr algn="ctr"/>
            <a:r>
              <a:rPr lang="ru-RU" sz="4800" dirty="0" smtClean="0"/>
              <a:t>Ч</a:t>
            </a:r>
            <a:r>
              <a:rPr lang="ru-RU" sz="4800" dirty="0" smtClean="0"/>
              <a:t>исло</a:t>
            </a:r>
            <a:r>
              <a:rPr lang="ru-RU" dirty="0" smtClean="0"/>
              <a:t> </a:t>
            </a:r>
            <a:r>
              <a:rPr lang="ru-RU" sz="4800" dirty="0" smtClean="0"/>
              <a:t>три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 главную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628800"/>
            <a:ext cx="543609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800" b="1" dirty="0" smtClean="0">
                <a:latin typeface="Arial Narrow" pitchFamily="34" charset="0"/>
              </a:rPr>
              <a:t>Долгое время число 3 было для многих народов пределом счёта, символом полноты, счастливым числом. </a:t>
            </a:r>
            <a:endParaRPr lang="ru-RU" sz="2800" b="1" dirty="0" smtClean="0">
              <a:latin typeface="Arial Narrow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>
                <a:latin typeface="Arial Narrow" pitchFamily="34" charset="0"/>
              </a:rPr>
              <a:t>В </a:t>
            </a:r>
            <a:r>
              <a:rPr lang="ru-RU" sz="2800" b="1" dirty="0" smtClean="0">
                <a:latin typeface="Arial Narrow" pitchFamily="34" charset="0"/>
              </a:rPr>
              <a:t>народе прочно закрепились представления о мироздании: небе, земле, преисподней (впоследствии о рае, земле и аде</a:t>
            </a:r>
            <a:r>
              <a:rPr lang="ru-RU" sz="2800" b="1" dirty="0" smtClean="0">
                <a:latin typeface="Arial Narrow" pitchFamily="34" charset="0"/>
              </a:rPr>
              <a:t>).</a:t>
            </a:r>
          </a:p>
          <a:p>
            <a:pPr algn="just"/>
            <a:r>
              <a:rPr lang="ru-RU" sz="2800" dirty="0" smtClean="0"/>
              <a:t> </a:t>
            </a:r>
            <a:endParaRPr lang="ru-RU" sz="2800" dirty="0" smtClean="0"/>
          </a:p>
          <a:p>
            <a:pPr algn="just"/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692696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Ч</a:t>
            </a:r>
            <a:r>
              <a:rPr lang="ru-RU" sz="3600" b="1" dirty="0" smtClean="0">
                <a:latin typeface="Arial Narrow" pitchFamily="34" charset="0"/>
              </a:rPr>
              <a:t>исло </a:t>
            </a:r>
            <a:r>
              <a:rPr lang="ru-RU" sz="3600" b="1" dirty="0" smtClean="0">
                <a:latin typeface="Arial Narrow" pitchFamily="34" charset="0"/>
              </a:rPr>
              <a:t>три</a:t>
            </a:r>
            <a:endParaRPr lang="ru-RU" sz="3600" b="1" dirty="0">
              <a:latin typeface="Arial Narrow" pitchFamily="34" charset="0"/>
            </a:endParaRPr>
          </a:p>
        </p:txBody>
      </p:sp>
      <p:pic>
        <p:nvPicPr>
          <p:cNvPr id="8194" name="Picture 2" descr="http://blog.vodafone.com.au/blog/wp-content/uploads/3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32656"/>
            <a:ext cx="2088232" cy="20882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На главную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52120" y="2636912"/>
            <a:ext cx="3131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В грамматике люди рассматривали три грамматических лица (я, ты, он), три рода (мужской, женский и средний) и три времени (прошлое, настоящее, будущее). 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5661248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 Narrow" pitchFamily="34" charset="0"/>
              </a:rPr>
              <a:t>Число 3 считалось в древности магическим потому, что оно складывалось из суммы предыдущих чисел (3=1+2). </a:t>
            </a:r>
            <a:endParaRPr lang="ru-RU" sz="2400" b="1" dirty="0" smtClean="0"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23528" y="0"/>
            <a:ext cx="8458200" cy="1219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3284984"/>
            <a:ext cx="7056784" cy="1800200"/>
          </a:xfrm>
        </p:spPr>
        <p:txBody>
          <a:bodyPr>
            <a:prstTxWarp prst="textTriangle">
              <a:avLst/>
            </a:prstTxWarp>
            <a:normAutofit/>
          </a:bodyPr>
          <a:lstStyle/>
          <a:p>
            <a:pPr algn="ctr"/>
            <a:r>
              <a:rPr lang="ru-RU" sz="4800" dirty="0" smtClean="0"/>
              <a:t>Число шесть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 главную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64704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Ч</a:t>
            </a:r>
            <a:r>
              <a:rPr lang="ru-RU" sz="3600" b="1" dirty="0" smtClean="0">
                <a:latin typeface="Arial Narrow" pitchFamily="34" charset="0"/>
              </a:rPr>
              <a:t>исло </a:t>
            </a:r>
            <a:r>
              <a:rPr lang="ru-RU" sz="3600" b="1" dirty="0" smtClean="0">
                <a:latin typeface="Arial Narrow" pitchFamily="34" charset="0"/>
              </a:rPr>
              <a:t>шесть</a:t>
            </a:r>
            <a:endParaRPr lang="ru-RU" sz="3600" b="1" dirty="0"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84784"/>
            <a:ext cx="43924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400" b="1" dirty="0" smtClean="0">
                <a:latin typeface="Arial Narrow" pitchFamily="34" charset="0"/>
              </a:rPr>
              <a:t>Число 6  может использоваться как в черной, так и в белой магии. </a:t>
            </a:r>
            <a:endParaRPr lang="ru-RU" sz="2400" b="1" dirty="0" smtClean="0">
              <a:latin typeface="Arial Narrow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400" b="1" dirty="0" smtClean="0">
                <a:latin typeface="Arial Narrow" pitchFamily="34" charset="0"/>
              </a:rPr>
              <a:t>Белые </a:t>
            </a:r>
            <a:r>
              <a:rPr lang="ru-RU" sz="2400" b="1" dirty="0" smtClean="0">
                <a:latin typeface="Arial Narrow" pitchFamily="34" charset="0"/>
              </a:rPr>
              <a:t>маги считают цифру 6 священной, ведь в Библии сказано, что Господь шесть дней трудился, создавая наш мир. Поэтому для проведения многих ритуалов или при изготовлении талисманов </a:t>
            </a:r>
            <a:r>
              <a:rPr lang="ru-RU" sz="2400" b="1" dirty="0" smtClean="0">
                <a:latin typeface="Arial Narrow" pitchFamily="34" charset="0"/>
              </a:rPr>
              <a:t>и амулетов</a:t>
            </a:r>
            <a:r>
              <a:rPr lang="ru-RU" sz="2400" b="1" dirty="0" smtClean="0">
                <a:latin typeface="Arial Narrow" pitchFamily="34" charset="0"/>
              </a:rPr>
              <a:t>, белые маги шесть дней проводят подготовительные ритуалы. </a:t>
            </a:r>
          </a:p>
          <a:p>
            <a:pPr algn="just"/>
            <a:endParaRPr lang="ru-RU" sz="2400" dirty="0"/>
          </a:p>
        </p:txBody>
      </p:sp>
      <p:pic>
        <p:nvPicPr>
          <p:cNvPr id="6146" name="Picture 2" descr="http://ahawks.ru/blog/wp-content/uploads/2011/04/number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04664"/>
            <a:ext cx="3251306" cy="23762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На главную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3140968"/>
            <a:ext cx="38884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Черные колдуны любят число 6 особенно сильно. Они верят в могущество этого числа, ведь оно входит в состав знаменитого числа дьявола – 666.</a:t>
            </a:r>
            <a:endParaRPr lang="ru-RU" sz="2400" b="1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«Число </a:t>
            </a:r>
            <a:r>
              <a:rPr lang="ru-RU" sz="3600" b="1" dirty="0" smtClean="0">
                <a:latin typeface="Arial Narrow" pitchFamily="34" charset="0"/>
              </a:rPr>
              <a:t>дьявола»</a:t>
            </a:r>
            <a:endParaRPr lang="ru-RU" sz="3600" b="1" dirty="0"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48680"/>
            <a:ext cx="4896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 Narrow" pitchFamily="34" charset="0"/>
              </a:rPr>
              <a:t>Считается, что 666 или «число зверя» – это цифра, означающая дьявола. Большинство исследователей этой фобии полагают её происходящей из текстов книги Апокалипсиса, но даже там число 666 упоминается как «число человеческое». </a:t>
            </a:r>
            <a:endParaRPr lang="ru-RU" b="1" dirty="0">
              <a:latin typeface="Arial Narrow" pitchFamily="34" charset="0"/>
            </a:endParaRPr>
          </a:p>
        </p:txBody>
      </p:sp>
      <p:pic>
        <p:nvPicPr>
          <p:cNvPr id="1026" name="Picture 2" descr="http://mednal.ru/wp-content/uploads/2012/03/1303974855_1303943879_seocity6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620688"/>
            <a:ext cx="3048000" cy="2286001"/>
          </a:xfrm>
          <a:prstGeom prst="rect">
            <a:avLst/>
          </a:prstGeom>
          <a:noFill/>
        </p:spPr>
      </p:pic>
      <p:pic>
        <p:nvPicPr>
          <p:cNvPr id="3074" name="Picture 2" descr="http://brestcity.com/2013/all/saltovka_6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789040"/>
            <a:ext cx="3096344" cy="20657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На главную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3429000"/>
            <a:ext cx="547260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 Narrow" pitchFamily="34" charset="0"/>
              </a:rPr>
              <a:t>В 522 микрорайоне Харькова по плану должны были построить блок жилых домов, чтобы с воздуха они образовывали буквы СССР. Однако после постройки в план внесли изменения. В результате сейчас эти дома можно увидеть как число 666.</a:t>
            </a: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39552" y="0"/>
            <a:ext cx="8458200" cy="1219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056784" cy="1184825"/>
          </a:xfrm>
        </p:spPr>
        <p:txBody>
          <a:bodyPr>
            <a:prstTxWarp prst="textStop">
              <a:avLst/>
            </a:prstTxWarp>
          </a:bodyPr>
          <a:lstStyle/>
          <a:p>
            <a:pPr algn="ctr"/>
            <a:r>
              <a:rPr lang="ru-RU" sz="4800" dirty="0" smtClean="0"/>
              <a:t>Число</a:t>
            </a:r>
            <a:r>
              <a:rPr lang="ru-RU" dirty="0" smtClean="0"/>
              <a:t> </a:t>
            </a:r>
            <a:r>
              <a:rPr lang="ru-RU" sz="4800" dirty="0" smtClean="0"/>
              <a:t>семь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 главную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Ч</a:t>
            </a:r>
            <a:r>
              <a:rPr lang="ru-RU" sz="3600" b="1" dirty="0" smtClean="0">
                <a:latin typeface="Arial Narrow" pitchFamily="34" charset="0"/>
              </a:rPr>
              <a:t>исло </a:t>
            </a:r>
            <a:r>
              <a:rPr lang="ru-RU" sz="3600" b="1" dirty="0" smtClean="0">
                <a:latin typeface="Arial Narrow" pitchFamily="34" charset="0"/>
              </a:rPr>
              <a:t>семь</a:t>
            </a:r>
            <a:endParaRPr lang="ru-RU" sz="3600" b="1" dirty="0">
              <a:latin typeface="Arial Narrow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1012086"/>
            <a:ext cx="529208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Число 7 считается самым мистическим числом в магии.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числом 7 мы сталкиваемся повсюду в нашей жизни.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4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амое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большое влияние на нашу жизнь оказывает Луна. Это и отливы, и приливы, и рождение, и смерти. А Луна меняет свою фазу каждые 7 дней.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Наша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неделя так же состоит из семи дней.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Считается</a:t>
            </a:r>
            <a:r>
              <a:rPr lang="ru-RU" sz="24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, что каждые семь лет один этап в жизни человека сменяется другим, и он переходит на более высокий уровень.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027" name="Picture 3" descr="http://interersno.ru/wp-content/uploads/2012-06-30/chto-takoe-dzhekpot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32656"/>
            <a:ext cx="2958048" cy="25922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20304" y="6488668"/>
            <a:ext cx="1323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На главную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3140968"/>
            <a:ext cx="2278050" cy="302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2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90571E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283</TotalTime>
  <Words>718</Words>
  <Application>Microsoft Office PowerPoint</Application>
  <PresentationFormat>Экран (4:3)</PresentationFormat>
  <Paragraphs>95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Магические числа</vt:lpstr>
      <vt:lpstr>              Содержание</vt:lpstr>
      <vt:lpstr>Число три</vt:lpstr>
      <vt:lpstr>Слайд 4</vt:lpstr>
      <vt:lpstr>Число шесть</vt:lpstr>
      <vt:lpstr>Слайд 6</vt:lpstr>
      <vt:lpstr>Слайд 7</vt:lpstr>
      <vt:lpstr>Число семь</vt:lpstr>
      <vt:lpstr>Слайд 9</vt:lpstr>
      <vt:lpstr>дюжина</vt:lpstr>
      <vt:lpstr>Слайд 11</vt:lpstr>
      <vt:lpstr>«Чёртова дюжина»</vt:lpstr>
      <vt:lpstr>Слайд 13</vt:lpstr>
      <vt:lpstr>Слайд 14</vt:lpstr>
      <vt:lpstr>Слайд 15</vt:lpstr>
      <vt:lpstr>Вопросы для слушателей </vt:lpstr>
      <vt:lpstr>Слайд 17</vt:lpstr>
      <vt:lpstr>Презентацию выполнили  ученицы 6в класса  Андреева Елизавета и Балашова Анастасия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Магические числа</dc:title>
  <dc:creator>Storm</dc:creator>
  <cp:lastModifiedBy>Аннушка</cp:lastModifiedBy>
  <cp:revision>29</cp:revision>
  <dcterms:created xsi:type="dcterms:W3CDTF">2013-04-07T10:42:34Z</dcterms:created>
  <dcterms:modified xsi:type="dcterms:W3CDTF">2013-04-17T15:52:27Z</dcterms:modified>
</cp:coreProperties>
</file>