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8" r:id="rId3"/>
    <p:sldId id="261" r:id="rId4"/>
    <p:sldId id="266" r:id="rId5"/>
    <p:sldId id="260" r:id="rId6"/>
    <p:sldId id="267" r:id="rId7"/>
    <p:sldId id="257" r:id="rId8"/>
    <p:sldId id="264" r:id="rId9"/>
    <p:sldId id="259" r:id="rId10"/>
    <p:sldId id="265" r:id="rId11"/>
    <p:sldId id="263" r:id="rId12"/>
    <p:sldId id="262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EA"/>
    <a:srgbClr val="FF99CC"/>
    <a:srgbClr val="000000"/>
    <a:srgbClr val="808080"/>
    <a:srgbClr val="0FF12A"/>
    <a:srgbClr val="8F7176"/>
    <a:srgbClr val="FEE4DA"/>
    <a:srgbClr val="EE12C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85" autoAdjust="0"/>
    <p:restoredTop sz="94676" autoAdjust="0"/>
  </p:normalViewPr>
  <p:slideViewPr>
    <p:cSldViewPr>
      <p:cViewPr varScale="1">
        <p:scale>
          <a:sx n="68" d="100"/>
          <a:sy n="68" d="100"/>
        </p:scale>
        <p:origin x="-108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22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133123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124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125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3126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3127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3128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33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3313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33131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33132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33133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B8CE1FB-2EE9-4BE9-A12C-D89431EC310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3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9" grpId="0"/>
      <p:bldP spid="133130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31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3130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31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31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CE964-E124-44B7-9E85-F7972AA7822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89F49C-F021-468C-B9D9-1819975A271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F5A65-1740-40D1-8F38-91B5ABECFD8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3F37B8-23AF-44B4-A28C-3B19620F698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71401F-69C1-402D-9F63-6AAA4E4D029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01BE9D-05F2-4F07-AB8B-9E7634782B5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846181-D5AB-42FD-B0A3-B7C21F015A1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4223C-80FE-4A41-A841-C25CE1B39AC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082BBC-9201-4889-9DDD-62F1BD39881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B10FE5-2A8E-476D-B76C-4CF4C3E3322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098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132099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2100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2101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2102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2103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2104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2105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132106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32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32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132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1B9F6536-FFB4-4F63-A83C-39C883F7AAA4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132110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32111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2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2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2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21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21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21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21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21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21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21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21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21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21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21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21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10" grpId="0"/>
      <p:bldP spid="132111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21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211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21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21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21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211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21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21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21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211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21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21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21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211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21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21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21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2111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21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21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http://im5-tub.yandex.net/i?id=140012588-05" TargetMode="External"/><Relationship Id="rId3" Type="http://schemas.openxmlformats.org/officeDocument/2006/relationships/image" Target="http://im4-tub.yandex.net/i?id=84080770-08" TargetMode="External"/><Relationship Id="rId7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http://im0-tub.yandex.net/i?id=83244170-11" TargetMode="External"/><Relationship Id="rId5" Type="http://schemas.openxmlformats.org/officeDocument/2006/relationships/image" Target="../media/image8.jpeg"/><Relationship Id="rId4" Type="http://schemas.openxmlformats.org/officeDocument/2006/relationships/hyperlink" Target="http://images.yandex.ru/yandsearch?ed=1&amp;rpt=simage&amp;text=%D0%BF%D0%B5%D1%80%D0%B2%D0%BE%D0%B1%D1%8B%D1%82%D0%BD%D1%8B%D0%B5%20%D0%BB%D1%8E%D0%B4%D0%B8&amp;img_url=ogon-yavlenie.narod.ru/abor2.jpg&amp;spsite=fake-049-10620318.ru&amp;p=37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bodnia.ru/index.php/eto-interesno/132-neobychnoe-chislo.html" TargetMode="External"/><Relationship Id="rId7" Type="http://schemas.openxmlformats.org/officeDocument/2006/relationships/hyperlink" Target="http://chemister.ru/Other/Text/bignumber.htm" TargetMode="External"/><Relationship Id="rId2" Type="http://schemas.openxmlformats.org/officeDocument/2006/relationships/hyperlink" Target="http://www.forumchata.ru/zagadki/35-school/499-zifry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tionary.org/wiki/%EA%E2%E8%ED%F2%E8%EB%EB%E8%EE%ED" TargetMode="External"/><Relationship Id="rId5" Type="http://schemas.openxmlformats.org/officeDocument/2006/relationships/hyperlink" Target="http://ru.wiktionary.org/wiki/%D0%BE%D0%BA%D1%82%D0%B8%D0%BB%D0%BB%D0%B8%D0%BE%D0%BD" TargetMode="External"/><Relationship Id="rId4" Type="http://schemas.openxmlformats.org/officeDocument/2006/relationships/hyperlink" Target="http://images.yandex.ru/yandsearch?source=psearch&amp;text=%D1%81%D0%BA%D0%BE%D0%BB%D1%8C%D0%BA%D0%BE%20%D0%BD%D1%83%D0%BB%D0%B5%D0%B9%20%D0%B2%20%20%D0%B4%D0%B5%D1%86%D0%B8%D0%BB%D0%BB%D0%B8%D0%BE%D0%BD%D0%B0&amp;noreask=1&amp;pos=0&amp;rpt=simage&amp;lr=2&amp;uinfo=sw-1263-sh-675-fw-1038-fh-469-pd-1&amp;img_url=http://cs315728.userapi.com/v315728569/38eb/RF_JkAerNZ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47800" y="0"/>
            <a:ext cx="7696200" cy="1143000"/>
          </a:xfrm>
        </p:spPr>
        <p:txBody>
          <a:bodyPr/>
          <a:lstStyle/>
          <a:p>
            <a:r>
              <a:rPr lang="ru-RU" sz="3600">
                <a:solidFill>
                  <a:srgbClr val="F3F329"/>
                </a:solidFill>
              </a:rPr>
              <a:t>«Числа в нашей жизни»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1066800"/>
            <a:ext cx="6858000" cy="1752600"/>
          </a:xfrm>
        </p:spPr>
        <p:txBody>
          <a:bodyPr/>
          <a:lstStyle/>
          <a:p>
            <a:r>
              <a:rPr lang="ru-RU" sz="4400">
                <a:solidFill>
                  <a:srgbClr val="FC7F6A"/>
                </a:solidFill>
              </a:rPr>
              <a:t>Тема: «Сложные числа»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5854700" y="2828925"/>
            <a:ext cx="4587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4572000" y="3200400"/>
            <a:ext cx="3733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FFC000"/>
                </a:solidFill>
              </a:rPr>
              <a:t>Малашина Наталья</a:t>
            </a:r>
          </a:p>
          <a:p>
            <a:pPr algn="ctr">
              <a:spcBef>
                <a:spcPct val="50000"/>
              </a:spcBef>
            </a:pPr>
            <a:r>
              <a:rPr lang="ru-RU" sz="2400" b="1" dirty="0" err="1">
                <a:solidFill>
                  <a:srgbClr val="FFC000"/>
                </a:solidFill>
              </a:rPr>
              <a:t>Собчук</a:t>
            </a:r>
            <a:r>
              <a:rPr lang="ru-RU" sz="2400" b="1" dirty="0">
                <a:solidFill>
                  <a:srgbClr val="FFC000"/>
                </a:solidFill>
              </a:rPr>
              <a:t> Дарья</a:t>
            </a:r>
          </a:p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FFC000"/>
                </a:solidFill>
              </a:rPr>
              <a:t>6В</a:t>
            </a:r>
          </a:p>
        </p:txBody>
      </p:sp>
      <p:pic>
        <p:nvPicPr>
          <p:cNvPr id="5127" name="Picture 7" descr="jNxRbNmGTB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286000"/>
            <a:ext cx="3124200" cy="42672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512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28600"/>
            <a:ext cx="8385175" cy="1431925"/>
          </a:xfrm>
        </p:spPr>
        <p:txBody>
          <a:bodyPr/>
          <a:lstStyle/>
          <a:p>
            <a:r>
              <a:rPr lang="ru-RU">
                <a:solidFill>
                  <a:srgbClr val="F32180"/>
                </a:solidFill>
              </a:rPr>
              <a:t>ЗАГАДКИ </a:t>
            </a:r>
          </a:p>
        </p:txBody>
      </p:sp>
      <p:sp>
        <p:nvSpPr>
          <p:cNvPr id="13414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28600" y="1600200"/>
            <a:ext cx="8007350" cy="4191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b="1" dirty="0"/>
              <a:t>1)Цифра с виду как игрушка                     </a:t>
            </a:r>
          </a:p>
          <a:p>
            <a:pPr>
              <a:buFont typeface="Wingdings" pitchFamily="2" charset="2"/>
              <a:buNone/>
            </a:pPr>
            <a:r>
              <a:rPr lang="ru-RU" b="1" dirty="0"/>
              <a:t>Неваляшка-погремушка</a:t>
            </a:r>
          </a:p>
          <a:p>
            <a:pPr>
              <a:buFont typeface="Wingdings" pitchFamily="2" charset="2"/>
              <a:buNone/>
            </a:pPr>
            <a:r>
              <a:rPr lang="ru-RU" b="1" dirty="0"/>
              <a:t>Не удариться ей о </a:t>
            </a:r>
            <a:r>
              <a:rPr lang="ru-RU" b="1" dirty="0" err="1"/>
              <a:t>земь</a:t>
            </a:r>
            <a:r>
              <a:rPr lang="ru-RU" b="1" dirty="0"/>
              <a:t>.</a:t>
            </a:r>
          </a:p>
          <a:p>
            <a:pPr>
              <a:buFont typeface="Wingdings" pitchFamily="2" charset="2"/>
              <a:buNone/>
            </a:pPr>
            <a:r>
              <a:rPr lang="ru-RU" b="1" dirty="0"/>
              <a:t>Всем понятно - это...</a:t>
            </a:r>
            <a:br>
              <a:rPr lang="ru-RU" b="1" dirty="0"/>
            </a:br>
            <a:endParaRPr lang="ru-RU" b="1" dirty="0"/>
          </a:p>
          <a:p>
            <a:r>
              <a:rPr lang="ru-RU" b="1" dirty="0"/>
              <a:t>2) Скачет мячик по страницам.</a:t>
            </a:r>
            <a:br>
              <a:rPr lang="ru-RU" b="1" dirty="0"/>
            </a:br>
            <a:r>
              <a:rPr lang="ru-RU" b="1" dirty="0"/>
              <a:t>Ищет он свою сестрицу,</a:t>
            </a:r>
            <a:br>
              <a:rPr lang="ru-RU" b="1" dirty="0"/>
            </a:br>
            <a:r>
              <a:rPr lang="ru-RU" b="1" dirty="0"/>
              <a:t>Что имеет вид кольца -</a:t>
            </a:r>
            <a:br>
              <a:rPr lang="ru-RU" b="1" dirty="0"/>
            </a:br>
            <a:r>
              <a:rPr lang="ru-RU" b="1" dirty="0"/>
              <a:t>Без начала и конца.</a:t>
            </a:r>
            <a:br>
              <a:rPr lang="ru-RU" b="1" dirty="0"/>
            </a:br>
            <a:endParaRPr lang="ru-RU" b="1" dirty="0"/>
          </a:p>
          <a:p>
            <a:endParaRPr lang="ru-RU" sz="2000" dirty="0"/>
          </a:p>
        </p:txBody>
      </p:sp>
      <p:pic>
        <p:nvPicPr>
          <p:cNvPr id="1341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377755">
            <a:off x="6304242" y="677907"/>
            <a:ext cx="2376979" cy="2368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6" grpId="0"/>
      <p:bldP spid="13414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153400" cy="1127125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Как </a:t>
            </a:r>
            <a:r>
              <a:rPr lang="ru-RU" dirty="0" smtClean="0">
                <a:solidFill>
                  <a:srgbClr val="FF0000"/>
                </a:solidFill>
              </a:rPr>
              <a:t>люди научились считать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721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81000" y="1295400"/>
            <a:ext cx="3048000" cy="5029200"/>
          </a:xfrm>
        </p:spPr>
        <p:txBody>
          <a:bodyPr/>
          <a:lstStyle/>
          <a:p>
            <a:r>
              <a:rPr lang="ru-RU" sz="2400" dirty="0" smtClean="0"/>
              <a:t> </a:t>
            </a:r>
            <a:endParaRPr lang="ru-RU" sz="2800" dirty="0" smtClean="0"/>
          </a:p>
        </p:txBody>
      </p:sp>
      <p:pic>
        <p:nvPicPr>
          <p:cNvPr id="2051" name="Picture 3" descr="C:\Users\Biblioshared3.SCHOOL285\Desktop\12508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" y="1447800"/>
            <a:ext cx="2647868" cy="2248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Biblioshared3.SCHOOL285\Desktop\scafark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8600" y="1676400"/>
            <a:ext cx="2597294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iblioshared3.SCHOOL285\Desktop\olen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400" y="3733800"/>
            <a:ext cx="2819400" cy="268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Biblioshared3.SCHOOL285\Desktop\ab70b39dd661b4_big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962400"/>
            <a:ext cx="2063895" cy="2751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7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37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37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8" grpId="0"/>
      <p:bldP spid="1372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898525"/>
          </a:xfrm>
        </p:spPr>
        <p:txBody>
          <a:bodyPr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Математика каменного века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1066800"/>
            <a:ext cx="6248400" cy="55626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    </a:t>
            </a:r>
            <a:r>
              <a:rPr lang="ru-RU" b="1" dirty="0" smtClean="0"/>
              <a:t> </a:t>
            </a:r>
            <a:r>
              <a:rPr lang="ru-RU" b="1" dirty="0" smtClean="0"/>
              <a:t>Б</a:t>
            </a:r>
            <a:r>
              <a:rPr lang="ru-RU" b="1" dirty="0" smtClean="0"/>
              <a:t>олее </a:t>
            </a:r>
            <a:r>
              <a:rPr lang="ru-RU" b="1" dirty="0" smtClean="0"/>
              <a:t>8 тысяч лет тому назад древние пастухи стали делать из глины кружки – по одному на каждую овцу. Чтобы узнать, не пропала ли за день хоть одна овца, пастух откладывал в сторону по кружку каждый раз, когда очередное животное заходило в загон. И только убедившись, что овец вернулось столько же, сколько кружков он спокойно шел спать. Но в его стаде были не только овцы. Поэтому пришлось из глины делать еще и другие фигурки. А земледельцы для подсчета собранного урожая использовали свои фигурки. </a:t>
            </a:r>
            <a:r>
              <a:rPr lang="ru-RU" b="1" dirty="0" smtClean="0"/>
              <a:t>Перекладывать каждый раз глиняные фигурки было утомительно. Поэтому люди стали придумывать числам названия. </a:t>
            </a:r>
            <a:endParaRPr lang="ru-RU" b="1" dirty="0" smtClean="0"/>
          </a:p>
          <a:p>
            <a:endParaRPr lang="ru-RU" dirty="0"/>
          </a:p>
        </p:txBody>
      </p:sp>
      <p:pic>
        <p:nvPicPr>
          <p:cNvPr id="2050" name="Picture 2" descr="http://im4-tub.yandex.net/i?id=84080770-08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6553200" y="4953000"/>
            <a:ext cx="2354212" cy="1548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ttp://im0-tub.yandex.net/i?id=83244170-11">
            <a:hlinkClick r:id="rId4"/>
          </p:cNvPr>
          <p:cNvPicPr>
            <a:picLocks noChangeAspect="1" noChangeArrowheads="1"/>
          </p:cNvPicPr>
          <p:nvPr/>
        </p:nvPicPr>
        <p:blipFill>
          <a:blip r:embed="rId5" r:link="rId6" cstate="print"/>
          <a:srcRect/>
          <a:stretch>
            <a:fillRect/>
          </a:stretch>
        </p:blipFill>
        <p:spPr bwMode="auto">
          <a:xfrm>
            <a:off x="6553200" y="1143000"/>
            <a:ext cx="2297700" cy="1715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ttp://im5-tub.yandex.net/i?id=140012588-05"/>
          <p:cNvPicPr>
            <a:picLocks noChangeAspect="1" noChangeArrowheads="1"/>
          </p:cNvPicPr>
          <p:nvPr/>
        </p:nvPicPr>
        <p:blipFill>
          <a:blip r:embed="rId7" r:link="rId8" cstate="print"/>
          <a:srcRect/>
          <a:stretch>
            <a:fillRect/>
          </a:stretch>
        </p:blipFill>
        <p:spPr bwMode="auto">
          <a:xfrm>
            <a:off x="6553200" y="3048000"/>
            <a:ext cx="2336004" cy="17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0"/>
            <a:ext cx="8385175" cy="1431925"/>
          </a:xfrm>
        </p:spPr>
        <p:txBody>
          <a:bodyPr/>
          <a:lstStyle/>
          <a:p>
            <a:r>
              <a:rPr lang="ru-RU" dirty="0">
                <a:solidFill>
                  <a:srgbClr val="F32180"/>
                </a:solidFill>
              </a:rPr>
              <a:t>История </a:t>
            </a:r>
            <a:r>
              <a:rPr lang="ru-RU" dirty="0" smtClean="0">
                <a:solidFill>
                  <a:srgbClr val="F32180"/>
                </a:solidFill>
              </a:rPr>
              <a:t>чисел</a:t>
            </a:r>
            <a:endParaRPr lang="ru-RU" dirty="0">
              <a:solidFill>
                <a:srgbClr val="F32180"/>
              </a:solidFill>
            </a:endParaRPr>
          </a:p>
        </p:txBody>
      </p:sp>
      <p:sp>
        <p:nvSpPr>
          <p:cNvPr id="1361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371600"/>
            <a:ext cx="4419600" cy="28194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dirty="0" smtClean="0"/>
              <a:t>Поначалу </a:t>
            </a:r>
            <a:r>
              <a:rPr lang="ru-RU" sz="2800" dirty="0"/>
              <a:t>число просто изображали нужным количеством палочек, зарубок или узелков на веревке. </a:t>
            </a:r>
          </a:p>
        </p:txBody>
      </p:sp>
      <p:pic>
        <p:nvPicPr>
          <p:cNvPr id="1026" name="Picture 2" descr="C:\Users\Biblioshared3.SCHOOL285\Desktop\DSC005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08914" y="598714"/>
            <a:ext cx="2971800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019800" y="228600"/>
            <a:ext cx="2895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 костях животных</a:t>
            </a:r>
            <a:endParaRPr lang="ru-RU" dirty="0"/>
          </a:p>
        </p:txBody>
      </p:sp>
      <p:pic>
        <p:nvPicPr>
          <p:cNvPr id="1027" name="Picture 3" descr="C:\Users\Biblioshared3.SCHOOL285\Desktop\zdorovaya-kor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1493" y="3939065"/>
            <a:ext cx="2900363" cy="235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61314" y="35052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 коре деревьев</a:t>
            </a:r>
            <a:endParaRPr lang="ru-RU" dirty="0"/>
          </a:p>
        </p:txBody>
      </p:sp>
      <p:pic>
        <p:nvPicPr>
          <p:cNvPr id="1028" name="Picture 4" descr="C:\Users\Biblioshared3.SCHOOL285\Desktop\588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9316" y="3960835"/>
            <a:ext cx="2335768" cy="2335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48000" y="3569732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 камнях</a:t>
            </a: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6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36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4" grpId="0"/>
      <p:bldP spid="13619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prstTxWarp prst="textTriangle">
              <a:avLst/>
            </a:prstTxWarp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Большие</a:t>
            </a:r>
            <a:r>
              <a:rPr lang="ru-RU" dirty="0" smtClean="0"/>
              <a:t> числа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porado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381000"/>
            <a:ext cx="5105400" cy="3905250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D9393"/>
                </a:solidFill>
              </a:rPr>
              <a:t>А вы </a:t>
            </a:r>
            <a:r>
              <a:rPr lang="ru-RU" dirty="0" smtClean="0">
                <a:solidFill>
                  <a:srgbClr val="FD9393"/>
                </a:solidFill>
              </a:rPr>
              <a:t>знаете, что ...</a:t>
            </a:r>
            <a:endParaRPr lang="ru-RU" dirty="0">
              <a:solidFill>
                <a:srgbClr val="FD9393"/>
              </a:solidFill>
            </a:endParaRPr>
          </a:p>
        </p:txBody>
      </p:sp>
      <p:sp>
        <p:nvSpPr>
          <p:cNvPr id="12288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81000" y="1524000"/>
            <a:ext cx="8007350" cy="4724400"/>
          </a:xfrm>
        </p:spPr>
        <p:txBody>
          <a:bodyPr/>
          <a:lstStyle/>
          <a:p>
            <a:r>
              <a:rPr lang="ru-RU" sz="2800" dirty="0"/>
              <a:t>В </a:t>
            </a:r>
            <a:r>
              <a:rPr lang="ru-RU" sz="2800" dirty="0" smtClean="0"/>
              <a:t>миллионе- </a:t>
            </a:r>
            <a:r>
              <a:rPr lang="ru-RU" sz="2800" b="1" dirty="0" smtClean="0"/>
              <a:t>шесть</a:t>
            </a:r>
            <a:r>
              <a:rPr lang="ru-RU" sz="2800" dirty="0" smtClean="0"/>
              <a:t> нулей</a:t>
            </a:r>
            <a:endParaRPr lang="ru-RU" sz="2800" dirty="0"/>
          </a:p>
          <a:p>
            <a:r>
              <a:rPr lang="ru-RU" sz="2800" b="1" dirty="0"/>
              <a:t>В миллиарде- (биллион) ДЕВЯТЬ нулей </a:t>
            </a:r>
          </a:p>
          <a:p>
            <a:r>
              <a:rPr lang="ru-RU" sz="2800" b="1" dirty="0"/>
              <a:t>В триллионе- ДВЕНАДЦАТЬ нулей </a:t>
            </a:r>
          </a:p>
          <a:p>
            <a:r>
              <a:rPr lang="ru-RU" sz="2800" b="1" dirty="0"/>
              <a:t>В </a:t>
            </a:r>
            <a:r>
              <a:rPr lang="ru-RU" sz="2800" b="1" dirty="0" smtClean="0"/>
              <a:t>квадриллионе</a:t>
            </a:r>
            <a:r>
              <a:rPr lang="ru-RU" sz="2800" dirty="0" smtClean="0"/>
              <a:t>- </a:t>
            </a:r>
            <a:r>
              <a:rPr lang="ru-RU" sz="2800" b="1" dirty="0"/>
              <a:t>ПЯТНАДЦАТ</a:t>
            </a:r>
            <a:r>
              <a:rPr lang="ru-RU" sz="2800" dirty="0"/>
              <a:t>Ь нулей </a:t>
            </a:r>
          </a:p>
          <a:p>
            <a:r>
              <a:rPr lang="ru-RU" sz="2800" dirty="0" smtClean="0"/>
              <a:t>В </a:t>
            </a:r>
            <a:r>
              <a:rPr lang="ru-RU" sz="2800" b="1" dirty="0" smtClean="0"/>
              <a:t>квинтиллионе</a:t>
            </a:r>
            <a:r>
              <a:rPr lang="ru-RU" sz="2800" dirty="0" smtClean="0"/>
              <a:t> </a:t>
            </a:r>
            <a:r>
              <a:rPr lang="ru-RU" sz="2800" dirty="0"/>
              <a:t>– </a:t>
            </a:r>
            <a:r>
              <a:rPr lang="ru-RU" sz="2800" b="1" dirty="0"/>
              <a:t>ВОСЕМНАДЦАТЬ</a:t>
            </a:r>
            <a:r>
              <a:rPr lang="ru-RU" sz="2800" dirty="0"/>
              <a:t> </a:t>
            </a:r>
            <a:r>
              <a:rPr lang="ru-RU" sz="2800" dirty="0" smtClean="0"/>
              <a:t>нулей</a:t>
            </a:r>
          </a:p>
          <a:p>
            <a:r>
              <a:rPr lang="ru-RU" sz="2800" dirty="0"/>
              <a:t> В </a:t>
            </a:r>
            <a:r>
              <a:rPr lang="ru-RU" sz="2800" b="1" dirty="0" smtClean="0"/>
              <a:t>секстиллионе</a:t>
            </a:r>
            <a:r>
              <a:rPr lang="ru-RU" sz="2800" dirty="0" smtClean="0"/>
              <a:t> </a:t>
            </a:r>
            <a:r>
              <a:rPr lang="ru-RU" sz="2800" dirty="0"/>
              <a:t>– </a:t>
            </a:r>
            <a:r>
              <a:rPr lang="ru-RU" sz="2800" b="1" dirty="0"/>
              <a:t>ДВАДЦАТЬ ОДИН </a:t>
            </a:r>
            <a:r>
              <a:rPr lang="ru-RU" sz="2800" dirty="0" smtClean="0"/>
              <a:t>нуль</a:t>
            </a:r>
          </a:p>
          <a:p>
            <a:r>
              <a:rPr lang="ru-RU" sz="2800" dirty="0" smtClean="0"/>
              <a:t> </a:t>
            </a:r>
            <a:r>
              <a:rPr lang="ru-RU" sz="2800" dirty="0"/>
              <a:t>В </a:t>
            </a:r>
            <a:r>
              <a:rPr lang="ru-RU" sz="2800" b="1" dirty="0" smtClean="0"/>
              <a:t>септиллионе</a:t>
            </a:r>
            <a:r>
              <a:rPr lang="ru-RU" sz="2800" dirty="0" smtClean="0"/>
              <a:t> </a:t>
            </a:r>
            <a:r>
              <a:rPr lang="ru-RU" sz="2800" dirty="0"/>
              <a:t>– </a:t>
            </a:r>
            <a:r>
              <a:rPr lang="ru-RU" sz="2800" b="1" dirty="0"/>
              <a:t>ДВАДЦАТЬ </a:t>
            </a:r>
            <a:r>
              <a:rPr lang="ru-RU" sz="2800" b="1" dirty="0" smtClean="0"/>
              <a:t>ЧЕТЫРЕ </a:t>
            </a:r>
            <a:r>
              <a:rPr lang="ru-RU" sz="2800" dirty="0"/>
              <a:t>нуля </a:t>
            </a:r>
          </a:p>
          <a:p>
            <a:endParaRPr lang="ru-RU" sz="2800" dirty="0"/>
          </a:p>
          <a:p>
            <a:endParaRPr lang="ru-RU" sz="2800" dirty="0" smtClean="0"/>
          </a:p>
          <a:p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22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22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2" grpId="0"/>
      <p:bldP spid="12288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609600" y="0"/>
            <a:ext cx="6096000" cy="1295400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5800" y="1143000"/>
            <a:ext cx="7543800" cy="4953000"/>
          </a:xfrm>
        </p:spPr>
        <p:txBody>
          <a:bodyPr/>
          <a:lstStyle/>
          <a:p>
            <a:r>
              <a:rPr lang="ru-RU" sz="2800" dirty="0" smtClean="0"/>
              <a:t>В </a:t>
            </a:r>
            <a:r>
              <a:rPr lang="ru-RU" sz="2800" b="1" dirty="0" err="1" smtClean="0"/>
              <a:t>октиллионе</a:t>
            </a:r>
            <a:r>
              <a:rPr lang="ru-RU" sz="2800" dirty="0" smtClean="0"/>
              <a:t> </a:t>
            </a:r>
            <a:r>
              <a:rPr lang="ru-RU" sz="2800" dirty="0" smtClean="0"/>
              <a:t>– ДВАДЦАТЬ СЕМЬ нулей </a:t>
            </a:r>
          </a:p>
          <a:p>
            <a:r>
              <a:rPr lang="ru-RU" sz="2800" dirty="0" smtClean="0"/>
              <a:t>В </a:t>
            </a:r>
            <a:r>
              <a:rPr lang="ru-RU" sz="2800" b="1" dirty="0" smtClean="0"/>
              <a:t>нониллионе</a:t>
            </a:r>
            <a:r>
              <a:rPr lang="ru-RU" sz="2800" dirty="0" smtClean="0"/>
              <a:t> </a:t>
            </a:r>
            <a:r>
              <a:rPr lang="ru-RU" sz="2800" dirty="0" smtClean="0"/>
              <a:t>– ТРИДЦАТЬ нулей </a:t>
            </a:r>
          </a:p>
          <a:p>
            <a:r>
              <a:rPr lang="ru-RU" sz="2800" dirty="0" smtClean="0"/>
              <a:t>В </a:t>
            </a:r>
            <a:r>
              <a:rPr lang="ru-RU" sz="2800" b="1" dirty="0" smtClean="0"/>
              <a:t>дециллионе</a:t>
            </a:r>
            <a:r>
              <a:rPr lang="ru-RU" sz="2800" dirty="0" smtClean="0"/>
              <a:t> </a:t>
            </a:r>
            <a:r>
              <a:rPr lang="ru-RU" sz="2800" dirty="0" smtClean="0"/>
              <a:t>– ТРИДЦАТЬ ТРИ нуля</a:t>
            </a:r>
          </a:p>
          <a:p>
            <a:r>
              <a:rPr lang="ru-RU" sz="2800" dirty="0" smtClean="0"/>
              <a:t>В </a:t>
            </a:r>
            <a:r>
              <a:rPr lang="ru-RU" sz="2800" b="1" dirty="0" err="1" smtClean="0"/>
              <a:t>ундециллионе</a:t>
            </a:r>
            <a:r>
              <a:rPr lang="ru-RU" sz="2800" dirty="0" smtClean="0"/>
              <a:t> </a:t>
            </a:r>
            <a:r>
              <a:rPr lang="ru-RU" sz="2800" dirty="0" smtClean="0"/>
              <a:t>– ТРИДЦАТЬ ШЕСТЬ нулей</a:t>
            </a:r>
          </a:p>
          <a:p>
            <a:r>
              <a:rPr lang="ru-RU" sz="2800" dirty="0"/>
              <a:t>В </a:t>
            </a:r>
            <a:r>
              <a:rPr lang="ru-RU" sz="2800" b="1" dirty="0" err="1" smtClean="0"/>
              <a:t>дуодециллионе</a:t>
            </a:r>
            <a:r>
              <a:rPr lang="ru-RU" sz="2800" dirty="0" smtClean="0"/>
              <a:t> </a:t>
            </a:r>
            <a:r>
              <a:rPr lang="ru-RU" sz="2800" dirty="0"/>
              <a:t>– ТРИДЦАТЬ ДЕВЯТЬ нулей </a:t>
            </a:r>
            <a:endParaRPr lang="ru-RU" sz="2800" dirty="0" smtClean="0"/>
          </a:p>
          <a:p>
            <a:r>
              <a:rPr lang="ru-RU" sz="2800" dirty="0" smtClean="0"/>
              <a:t>В </a:t>
            </a:r>
            <a:r>
              <a:rPr lang="ru-RU" sz="2800" b="1" dirty="0" err="1" smtClean="0"/>
              <a:t>тредециллионе</a:t>
            </a:r>
            <a:r>
              <a:rPr lang="ru-RU" sz="2800" dirty="0" smtClean="0"/>
              <a:t> </a:t>
            </a:r>
            <a:r>
              <a:rPr lang="ru-RU" sz="2800" dirty="0"/>
              <a:t>– СОРОК ДВА </a:t>
            </a:r>
            <a:r>
              <a:rPr lang="ru-RU" sz="2800" dirty="0" smtClean="0"/>
              <a:t>нуля</a:t>
            </a:r>
          </a:p>
          <a:p>
            <a:endParaRPr lang="ru-RU" sz="2800" dirty="0" smtClean="0"/>
          </a:p>
          <a:p>
            <a:endParaRPr lang="ru-RU" sz="2800" dirty="0"/>
          </a:p>
          <a:p>
            <a:endParaRPr lang="ru-RU" sz="2800" dirty="0"/>
          </a:p>
          <a:p>
            <a:endParaRPr lang="ru-RU" sz="2800" dirty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895600" y="1143000"/>
            <a:ext cx="5410200" cy="3276600"/>
          </a:xfrm>
        </p:spPr>
        <p:txBody>
          <a:bodyPr/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/>
          </a:p>
        </p:txBody>
      </p:sp>
      <p:sp>
        <p:nvSpPr>
          <p:cNvPr id="1351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4800" y="1295400"/>
            <a:ext cx="8458200" cy="5867400"/>
          </a:xfrm>
        </p:spPr>
        <p:txBody>
          <a:bodyPr/>
          <a:lstStyle/>
          <a:p>
            <a:r>
              <a:rPr lang="ru-RU" sz="2800" dirty="0" smtClean="0"/>
              <a:t>В </a:t>
            </a:r>
            <a:r>
              <a:rPr lang="ru-RU" sz="2800" b="1" dirty="0" err="1" smtClean="0"/>
              <a:t>кваттуордециллионе</a:t>
            </a:r>
            <a:r>
              <a:rPr lang="ru-RU" sz="2800" dirty="0" smtClean="0"/>
              <a:t> </a:t>
            </a:r>
            <a:r>
              <a:rPr lang="ru-RU" sz="2800" dirty="0"/>
              <a:t>– СОРОК ПЯТЬ нулей</a:t>
            </a:r>
          </a:p>
          <a:p>
            <a:pPr>
              <a:buFont typeface="Wingdings" pitchFamily="2" charset="2"/>
              <a:buNone/>
            </a:pPr>
            <a:r>
              <a:rPr lang="ru-RU" sz="2800" dirty="0"/>
              <a:t>     В </a:t>
            </a:r>
            <a:r>
              <a:rPr lang="ru-RU" sz="2800" b="1" dirty="0" err="1" smtClean="0"/>
              <a:t>квиндециллионе</a:t>
            </a:r>
            <a:r>
              <a:rPr lang="ru-RU" sz="2800" b="1" dirty="0" smtClean="0"/>
              <a:t> </a:t>
            </a:r>
            <a:r>
              <a:rPr lang="ru-RU" sz="2800" b="1" dirty="0"/>
              <a:t>– </a:t>
            </a:r>
            <a:r>
              <a:rPr lang="ru-RU" sz="2800" dirty="0"/>
              <a:t>СОРОК ВОСЕМЬ нулей</a:t>
            </a:r>
          </a:p>
          <a:p>
            <a:pPr>
              <a:buFont typeface="Wingdings" pitchFamily="2" charset="2"/>
              <a:buNone/>
            </a:pPr>
            <a:r>
              <a:rPr lang="ru-RU" sz="2800" dirty="0"/>
              <a:t>     В </a:t>
            </a:r>
            <a:r>
              <a:rPr lang="ru-RU" sz="2800" b="1" dirty="0" err="1" smtClean="0"/>
              <a:t>сексдециллионе</a:t>
            </a:r>
            <a:r>
              <a:rPr lang="ru-RU" sz="2800" dirty="0" smtClean="0"/>
              <a:t> </a:t>
            </a:r>
            <a:r>
              <a:rPr lang="ru-RU" sz="2800" dirty="0"/>
              <a:t>– </a:t>
            </a:r>
            <a:r>
              <a:rPr lang="ru-RU" sz="2800" dirty="0" smtClean="0"/>
              <a:t>ПЯТЬДЯСЯТ </a:t>
            </a:r>
            <a:r>
              <a:rPr lang="ru-RU" sz="2800" dirty="0"/>
              <a:t>ОДИН нуль </a:t>
            </a:r>
          </a:p>
          <a:p>
            <a:pPr>
              <a:buFont typeface="Wingdings" pitchFamily="2" charset="2"/>
              <a:buNone/>
            </a:pPr>
            <a:r>
              <a:rPr lang="ru-RU" sz="2800" dirty="0"/>
              <a:t>     В </a:t>
            </a:r>
            <a:r>
              <a:rPr lang="ru-RU" sz="2800" b="1" dirty="0" err="1" smtClean="0"/>
              <a:t>септендециллионе</a:t>
            </a:r>
            <a:r>
              <a:rPr lang="ru-RU" sz="2800" dirty="0" smtClean="0"/>
              <a:t> </a:t>
            </a:r>
            <a:r>
              <a:rPr lang="ru-RU" sz="2800" dirty="0"/>
              <a:t>– </a:t>
            </a:r>
            <a:r>
              <a:rPr lang="ru-RU" sz="2800" dirty="0" smtClean="0"/>
              <a:t>ПЯТЬДЯСЯТ ЧЕТЫРЕ </a:t>
            </a:r>
            <a:r>
              <a:rPr lang="ru-RU" sz="2800" dirty="0"/>
              <a:t>нуля </a:t>
            </a:r>
          </a:p>
          <a:p>
            <a:pPr>
              <a:buFont typeface="Wingdings" pitchFamily="2" charset="2"/>
              <a:buNone/>
            </a:pPr>
            <a:r>
              <a:rPr lang="ru-RU" sz="2800" dirty="0"/>
              <a:t>     В </a:t>
            </a:r>
            <a:r>
              <a:rPr lang="ru-RU" sz="2800" b="1" dirty="0" err="1" smtClean="0"/>
              <a:t>октодециллионе</a:t>
            </a:r>
            <a:r>
              <a:rPr lang="ru-RU" sz="2800" dirty="0" smtClean="0"/>
              <a:t> </a:t>
            </a:r>
            <a:r>
              <a:rPr lang="ru-RU" sz="2800" dirty="0"/>
              <a:t>– </a:t>
            </a:r>
            <a:r>
              <a:rPr lang="ru-RU" sz="2800" dirty="0" smtClean="0"/>
              <a:t>ПЯТЬДЯСЯТ </a:t>
            </a:r>
            <a:r>
              <a:rPr lang="ru-RU" sz="2800" dirty="0"/>
              <a:t>СЕМЬ </a:t>
            </a:r>
            <a:r>
              <a:rPr lang="ru-RU" sz="2800" dirty="0" smtClean="0"/>
              <a:t>нулей</a:t>
            </a: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0" grpId="0"/>
      <p:bldP spid="13517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1905000"/>
            <a:ext cx="8464550" cy="41910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В </a:t>
            </a:r>
            <a:r>
              <a:rPr lang="ru-RU" b="1" dirty="0" err="1" smtClean="0"/>
              <a:t>новемдециллионе</a:t>
            </a:r>
            <a:r>
              <a:rPr lang="ru-RU" dirty="0" smtClean="0"/>
              <a:t> </a:t>
            </a:r>
            <a:r>
              <a:rPr lang="ru-RU" dirty="0" smtClean="0"/>
              <a:t>– ШЕСТЬДЕСЯТ нулей 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В </a:t>
            </a:r>
            <a:r>
              <a:rPr lang="ru-RU" b="1" dirty="0" err="1" smtClean="0"/>
              <a:t>вигинтиллионе</a:t>
            </a:r>
            <a:r>
              <a:rPr lang="ru-RU" dirty="0" smtClean="0"/>
              <a:t> </a:t>
            </a:r>
            <a:r>
              <a:rPr lang="ru-RU" dirty="0" smtClean="0"/>
              <a:t>– ШЕСТЬДЕСЯТ ТРИ нуля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В </a:t>
            </a:r>
            <a:r>
              <a:rPr lang="ru-RU" b="1" dirty="0" err="1" smtClean="0"/>
              <a:t>унвигинтиллионе</a:t>
            </a:r>
            <a:r>
              <a:rPr lang="ru-RU" dirty="0" smtClean="0"/>
              <a:t>– </a:t>
            </a:r>
            <a:r>
              <a:rPr lang="ru-RU" dirty="0" smtClean="0"/>
              <a:t>ШЕСТЬДЕСЯТ ШЕСТЬ нулей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В </a:t>
            </a:r>
            <a:r>
              <a:rPr lang="ru-RU" b="1" dirty="0" err="1" smtClean="0"/>
              <a:t>довигинтиллионе</a:t>
            </a:r>
            <a:r>
              <a:rPr lang="ru-RU" dirty="0" smtClean="0"/>
              <a:t> </a:t>
            </a:r>
            <a:r>
              <a:rPr lang="ru-RU" dirty="0" smtClean="0"/>
              <a:t>– ШЕСТЬДЕСЯТ ДЕВЯТЬ нулей </a:t>
            </a:r>
            <a:endParaRPr lang="ru-RU" dirty="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0"/>
            <a:ext cx="8385175" cy="2727325"/>
          </a:xfrm>
        </p:spPr>
        <p:txBody>
          <a:bodyPr/>
          <a:lstStyle/>
          <a:p>
            <a:r>
              <a:rPr lang="ru-RU" sz="2800" dirty="0">
                <a:solidFill>
                  <a:srgbClr val="FEE4DA"/>
                </a:solidFill>
              </a:rPr>
              <a:t>Для того </a:t>
            </a:r>
            <a:r>
              <a:rPr lang="ru-RU" sz="2800" dirty="0" smtClean="0">
                <a:solidFill>
                  <a:srgbClr val="FEE4DA"/>
                </a:solidFill>
              </a:rPr>
              <a:t>чтобы </a:t>
            </a:r>
            <a:r>
              <a:rPr lang="ru-RU" sz="2800" dirty="0">
                <a:solidFill>
                  <a:srgbClr val="FEE4DA"/>
                </a:solidFill>
              </a:rPr>
              <a:t>узнать, а сколько же людей знают о слове </a:t>
            </a:r>
            <a:r>
              <a:rPr lang="ru-RU" sz="2800" dirty="0" smtClean="0">
                <a:solidFill>
                  <a:srgbClr val="FEE4DA"/>
                </a:solidFill>
              </a:rPr>
              <a:t>«</a:t>
            </a:r>
            <a:r>
              <a:rPr lang="ru-RU" sz="2800" dirty="0" err="1" smtClean="0">
                <a:solidFill>
                  <a:srgbClr val="FEE4DA"/>
                </a:solidFill>
              </a:rPr>
              <a:t>довигинтиллион</a:t>
            </a:r>
            <a:r>
              <a:rPr lang="ru-RU" sz="2800" dirty="0" smtClean="0">
                <a:solidFill>
                  <a:srgbClr val="FEE4DA"/>
                </a:solidFill>
              </a:rPr>
              <a:t>», </a:t>
            </a:r>
            <a:r>
              <a:rPr lang="ru-RU" sz="2800" dirty="0">
                <a:solidFill>
                  <a:srgbClr val="FEE4DA"/>
                </a:solidFill>
              </a:rPr>
              <a:t>м</a:t>
            </a:r>
            <a:r>
              <a:rPr lang="ru-RU" sz="2800" dirty="0" smtClean="0">
                <a:solidFill>
                  <a:srgbClr val="FEE4DA"/>
                </a:solidFill>
              </a:rPr>
              <a:t>ы </a:t>
            </a:r>
            <a:r>
              <a:rPr lang="ru-RU" sz="2800" dirty="0">
                <a:solidFill>
                  <a:srgbClr val="FEE4DA"/>
                </a:solidFill>
              </a:rPr>
              <a:t>провели </a:t>
            </a:r>
            <a:r>
              <a:rPr lang="ru-RU" sz="2800" dirty="0" smtClean="0">
                <a:solidFill>
                  <a:srgbClr val="FEE4DA"/>
                </a:solidFill>
              </a:rPr>
              <a:t>опрос </a:t>
            </a:r>
            <a:r>
              <a:rPr lang="ru-RU" sz="2800" dirty="0">
                <a:solidFill>
                  <a:srgbClr val="FEE4DA"/>
                </a:solidFill>
              </a:rPr>
              <a:t>в соц. сети. в контакте и наши результаты таковы.</a:t>
            </a:r>
          </a:p>
        </p:txBody>
      </p:sp>
      <p:sp>
        <p:nvSpPr>
          <p:cNvPr id="1392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2667000"/>
            <a:ext cx="8007350" cy="41910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b="1">
                <a:solidFill>
                  <a:srgbClr val="FF99CC"/>
                </a:solidFill>
              </a:rPr>
              <a:t>Знают: </a:t>
            </a:r>
            <a:r>
              <a:rPr lang="ru-RU">
                <a:solidFill>
                  <a:srgbClr val="FF99CC"/>
                </a:solidFill>
              </a:rPr>
              <a:t> </a:t>
            </a:r>
            <a:r>
              <a:rPr lang="ru-RU" b="1">
                <a:solidFill>
                  <a:srgbClr val="FF99CC"/>
                </a:solidFill>
              </a:rPr>
              <a:t>(54,5%)</a:t>
            </a:r>
            <a:r>
              <a:rPr lang="ru-RU">
                <a:solidFill>
                  <a:srgbClr val="FF99CC"/>
                </a:solidFill>
              </a:rPr>
              <a:t> </a:t>
            </a:r>
            <a:endParaRPr lang="ru-RU" b="1">
              <a:solidFill>
                <a:srgbClr val="FF99CC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ru-RU" b="1">
                <a:solidFill>
                  <a:srgbClr val="FF99CC"/>
                </a:solidFill>
              </a:rPr>
              <a:t>Не знают: </a:t>
            </a:r>
            <a:r>
              <a:rPr lang="ru-RU">
                <a:solidFill>
                  <a:srgbClr val="FF99CC"/>
                </a:solidFill>
              </a:rPr>
              <a:t> (45,5%)    </a:t>
            </a:r>
          </a:p>
        </p:txBody>
      </p:sp>
      <p:pic>
        <p:nvPicPr>
          <p:cNvPr id="139268" name="Picture 4" descr="porado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8600" y="2952750"/>
            <a:ext cx="5105400" cy="39052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6" grpId="0"/>
      <p:bldP spid="13926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28600"/>
            <a:ext cx="8385175" cy="1431925"/>
          </a:xfrm>
        </p:spPr>
        <p:txBody>
          <a:bodyPr/>
          <a:lstStyle/>
          <a:p>
            <a:r>
              <a:rPr lang="ru-RU" sz="3200" dirty="0" smtClean="0">
                <a:solidFill>
                  <a:srgbClr val="FEDAE5"/>
                </a:solidFill>
              </a:rPr>
              <a:t>Использованные ресурсы</a:t>
            </a:r>
            <a:endParaRPr lang="ru-RU" sz="3200" dirty="0">
              <a:solidFill>
                <a:srgbClr val="FEDAE5"/>
              </a:solidFill>
            </a:endParaRPr>
          </a:p>
        </p:txBody>
      </p:sp>
      <p:sp>
        <p:nvSpPr>
          <p:cNvPr id="13824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81000" y="1752600"/>
            <a:ext cx="8229600" cy="47244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>
                <a:solidFill>
                  <a:srgbClr val="0FF12A"/>
                </a:solidFill>
                <a:hlinkClick r:id="rId2"/>
              </a:rPr>
              <a:t>http://www.forumchata.ru/zagadki/35-school/499-zifry.html</a:t>
            </a:r>
            <a:endParaRPr lang="ru-RU" sz="2000">
              <a:solidFill>
                <a:srgbClr val="0FF12A"/>
              </a:solidFill>
              <a:hlinkClick r:id="rId3"/>
            </a:endParaRPr>
          </a:p>
          <a:p>
            <a:pPr>
              <a:lnSpc>
                <a:spcPct val="80000"/>
              </a:lnSpc>
            </a:pPr>
            <a:r>
              <a:rPr lang="ru-RU" sz="2000">
                <a:solidFill>
                  <a:srgbClr val="0FF12A"/>
                </a:solidFill>
                <a:hlinkClick r:id="rId3"/>
              </a:rPr>
              <a:t>http://bodnia.ru/index.php/eto-interesno/132-neobychnoe-chislo.html</a:t>
            </a:r>
            <a:endParaRPr lang="ru-RU" sz="2000">
              <a:solidFill>
                <a:srgbClr val="0FF12A"/>
              </a:solidFill>
              <a:hlinkClick r:id="rId4"/>
            </a:endParaRPr>
          </a:p>
          <a:p>
            <a:pPr>
              <a:lnSpc>
                <a:spcPct val="80000"/>
              </a:lnSpc>
            </a:pPr>
            <a:r>
              <a:rPr lang="ru-RU" sz="2000">
                <a:solidFill>
                  <a:srgbClr val="0FF12A"/>
                </a:solidFill>
                <a:hlinkClick r:id="rId4"/>
              </a:rPr>
              <a:t>http://images.yandex.ru/yandsearch?source=psearch&amp;text=%D1%81%D0%BA%D0%BE%D0%BB%D1%8C%D0%BA%D0%BE%20%D0%BD%D1%83%D0%BB%D0%B5%D0%B9%20%D0%B2%20%20%D0%B4%D0%B5%D1%86%D0%B8%D0%BB%D0%BB%D0%B8%D0%BE%D0%BD%D0%B0&amp;noreask=1&amp;pos=0&amp;rpt=simage&amp;lr=2&amp;uinfo=sw-1263-sh-675-fw-1038-fh-469-pd-1&amp;img_url=http%3A%2F%2Fcs315728.userapi.com%2Fv315728569%2F38eb%2FRF_JkAerNZE.jpg</a:t>
            </a:r>
            <a:endParaRPr lang="ru-RU" sz="2000">
              <a:solidFill>
                <a:srgbClr val="0FF12A"/>
              </a:solidFill>
              <a:hlinkClick r:id="rId5"/>
            </a:endParaRPr>
          </a:p>
          <a:p>
            <a:pPr>
              <a:lnSpc>
                <a:spcPct val="80000"/>
              </a:lnSpc>
            </a:pPr>
            <a:r>
              <a:rPr lang="ru-RU" sz="2000">
                <a:solidFill>
                  <a:srgbClr val="0FF12A"/>
                </a:solidFill>
                <a:hlinkClick r:id="rId5"/>
              </a:rPr>
              <a:t>http://ru.wiktionary.org/wiki/%D0%BE%D0%BA%D1%82%D0%B8%D0%BB%D0%BB%D0%B8%D0%BE%D0%BD</a:t>
            </a:r>
            <a:endParaRPr lang="ru-RU" sz="2000">
              <a:solidFill>
                <a:srgbClr val="0FF12A"/>
              </a:solidFill>
              <a:hlinkClick r:id="rId6"/>
            </a:endParaRPr>
          </a:p>
          <a:p>
            <a:pPr>
              <a:lnSpc>
                <a:spcPct val="80000"/>
              </a:lnSpc>
            </a:pPr>
            <a:r>
              <a:rPr lang="ru-RU" sz="2000">
                <a:solidFill>
                  <a:srgbClr val="0FF12A"/>
                </a:solidFill>
                <a:hlinkClick r:id="rId6"/>
              </a:rPr>
              <a:t>http://ru.wiktionary.org/wiki/%EA%E2%E8%ED%F2%E8%EB%EB%E8%EE%ED</a:t>
            </a:r>
            <a:endParaRPr lang="ru-RU" sz="2000">
              <a:solidFill>
                <a:srgbClr val="0FF12A"/>
              </a:solidFill>
              <a:hlinkClick r:id="rId7"/>
            </a:endParaRPr>
          </a:p>
          <a:p>
            <a:pPr>
              <a:lnSpc>
                <a:spcPct val="80000"/>
              </a:lnSpc>
            </a:pPr>
            <a:r>
              <a:rPr lang="ru-RU" sz="2000">
                <a:solidFill>
                  <a:srgbClr val="0FF12A"/>
                </a:solidFill>
                <a:hlinkClick r:id="rId7"/>
              </a:rPr>
              <a:t>http://chemister.ru/Other/Text/bignumber.htm</a:t>
            </a:r>
            <a:endParaRPr lang="ru-RU" sz="2000">
              <a:solidFill>
                <a:srgbClr val="0FF12A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13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13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0" fill="hold"/>
                                        <p:tgtEl>
                                          <p:spTgt spid="13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0" fill="hold"/>
                                        <p:tgtEl>
                                          <p:spTgt spid="13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0" fill="hold"/>
                                        <p:tgtEl>
                                          <p:spTgt spid="138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0" fill="hold"/>
                                        <p:tgtEl>
                                          <p:spTgt spid="138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/>
      <p:bldP spid="138243" grpId="0" build="allAtOnce"/>
    </p:bldLst>
  </p:timing>
</p:sld>
</file>

<file path=ppt/theme/theme1.xml><?xml version="1.0" encoding="utf-8"?>
<a:theme xmlns:a="http://schemas.openxmlformats.org/drawingml/2006/main" name="Трава">
  <a:themeElements>
    <a:clrScheme name="Трава 7">
      <a:dk1>
        <a:srgbClr val="573F8B"/>
      </a:dk1>
      <a:lt1>
        <a:srgbClr val="FFFFFF"/>
      </a:lt1>
      <a:dk2>
        <a:srgbClr val="666699"/>
      </a:dk2>
      <a:lt2>
        <a:srgbClr val="D9D9FF"/>
      </a:lt2>
      <a:accent1>
        <a:srgbClr val="CC99FF"/>
      </a:accent1>
      <a:accent2>
        <a:srgbClr val="9933FF"/>
      </a:accent2>
      <a:accent3>
        <a:srgbClr val="B8B8CA"/>
      </a:accent3>
      <a:accent4>
        <a:srgbClr val="DADADA"/>
      </a:accent4>
      <a:accent5>
        <a:srgbClr val="E2CAFF"/>
      </a:accent5>
      <a:accent6>
        <a:srgbClr val="8A2DE7"/>
      </a:accent6>
      <a:hlink>
        <a:srgbClr val="99F3FF"/>
      </a:hlink>
      <a:folHlink>
        <a:srgbClr val="CCCCFF"/>
      </a:folHlink>
    </a:clrScheme>
    <a:fontScheme name="Трава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327</TotalTime>
  <Words>383</Words>
  <Application>Microsoft Office PowerPoint</Application>
  <PresentationFormat>Экран (4:3)</PresentationFormat>
  <Paragraphs>62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Трава</vt:lpstr>
      <vt:lpstr>«Числа в нашей жизни»</vt:lpstr>
      <vt:lpstr>ЗАГАДКИ </vt:lpstr>
      <vt:lpstr>Как люди научились считать</vt:lpstr>
      <vt:lpstr>Математика каменного века</vt:lpstr>
      <vt:lpstr>История чисел</vt:lpstr>
      <vt:lpstr>Большие числа</vt:lpstr>
      <vt:lpstr>А вы знаете, что ...</vt:lpstr>
      <vt:lpstr> </vt:lpstr>
      <vt:lpstr> </vt:lpstr>
      <vt:lpstr>Слайд 10</vt:lpstr>
      <vt:lpstr>Для того чтобы узнать, а сколько же людей знают о слове «довигинтиллион», мы провели опрос в соц. сети. в контакте и наши результаты таковы.</vt:lpstr>
      <vt:lpstr>Использованные ресурсы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Аннушка</cp:lastModifiedBy>
  <cp:revision>14</cp:revision>
  <cp:lastPrinted>1601-01-01T00:00:00Z</cp:lastPrinted>
  <dcterms:created xsi:type="dcterms:W3CDTF">2013-03-25T07:51:01Z</dcterms:created>
  <dcterms:modified xsi:type="dcterms:W3CDTF">2013-04-23T07:35:55Z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